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71" r:id="rId12"/>
    <p:sldId id="272" r:id="rId13"/>
    <p:sldId id="273" r:id="rId14"/>
    <p:sldId id="285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587" autoAdjust="0"/>
    <p:restoredTop sz="75336" autoAdjust="0"/>
  </p:normalViewPr>
  <p:slideViewPr>
    <p:cSldViewPr>
      <p:cViewPr varScale="1">
        <p:scale>
          <a:sx n="69" d="100"/>
          <a:sy n="69" d="100"/>
        </p:scale>
        <p:origin x="-13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CBA3C8-C0C6-4A95-8377-BCFCBDD27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F40AC7-349C-42AF-98D2-58F05672F18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890313-25AD-4F6D-BC9A-74F4A071721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E2EF00-4C7C-4F4F-BA77-D765B3A177A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B9C414-68A6-4363-AD16-BA7B750D035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A2753A-5221-479A-963D-CE362B5DD33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FF485F-30A9-47B2-A46D-D34BB2CF6A3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1F5D9F-6826-493B-A308-0249C89760A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3E985D-120B-453D-9A99-79678355186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F2D4E2-CB32-4491-AC15-80423CC4D95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7942C4-59D9-475A-85D1-23D1A7EA845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A3B587-FD5C-4B4A-A91D-CB51AC61E42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2F9643-A234-4118-91F3-D0AB679FAD2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673475"/>
            <a:ext cx="6172200" cy="1263650"/>
          </a:xfrm>
        </p:spPr>
        <p:txBody>
          <a:bodyPr>
            <a:spAutoFit/>
          </a:bodyPr>
          <a:lstStyle>
            <a:lvl1pPr>
              <a:lnSpc>
                <a:spcPct val="80000"/>
              </a:lnSpc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105400"/>
            <a:ext cx="6172200" cy="6096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5943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20/1/'07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943600"/>
            <a:ext cx="3200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Looping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29400" y="5943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3616D-2ADA-4A76-95F5-61896944B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20/1/'07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Looping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2F7A8-570A-4262-8BC3-7B95DFDFB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143000"/>
            <a:ext cx="194310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143000"/>
            <a:ext cx="5676900" cy="464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20/1/'07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Looping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2E61F-DD44-4A41-8860-506F58513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430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2286000"/>
            <a:ext cx="7772400" cy="3505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20/1/'07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Looping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9764D-2EB3-4633-897B-EF0724922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20/1/'07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Looping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100E4-5B4B-4E26-AE2F-9222F3525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20/1/'07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Looping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EC1E0-DE3E-47C1-8D82-0E0D165D5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20/1/'07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Looping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DB833-CFF0-40C2-8A96-BA2594A64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20/1/'07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Looping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6E467-4CF1-45BD-8B94-4A4A0605E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20/1/'07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Looping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20B91-50A6-48D3-B0F4-C579D998D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20/1/'07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Looping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EB2E0-C703-4AC7-ABCD-78808AD8C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20/1/'07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Looping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01357-41C8-42B7-B2D3-4552DC9C1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20/1/'07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Looping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D6B17-662E-4A61-8C8A-0D03F234C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1430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86000"/>
            <a:ext cx="7772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198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r>
              <a:rPr lang="en-US"/>
              <a:t>20/1/'07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r>
              <a:rPr lang="en-US"/>
              <a:t>Looping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198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2A90A2A4-56D4-4C47-BF5F-CC8B1065C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673475"/>
            <a:ext cx="6172200" cy="682625"/>
          </a:xfrm>
        </p:spPr>
        <p:txBody>
          <a:bodyPr/>
          <a:lstStyle/>
          <a:p>
            <a:pPr eaLnBrk="1" hangingPunct="1"/>
            <a:r>
              <a:rPr lang="en-US" smtClean="0">
                <a:latin typeface="Trebuchet MS" pitchFamily="34" charset="0"/>
              </a:rPr>
              <a:t>ALGORITMA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105400"/>
            <a:ext cx="6172200" cy="83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rebuchet MS" pitchFamily="34" charset="0"/>
              </a:rPr>
              <a:t>Lecture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rebuchet MS" pitchFamily="34" charset="0"/>
              </a:rPr>
              <a:t>Pengulangan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D9D002-6566-40A2-BB19-E9E14D6FDA9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/>
              <a:t>Penutup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3505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Suatu bentuk pengulangan dapat "diterjemahkan" menjadi bentuk yang lain dengan notasi algoritmik yang tersedia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Instruksi pengulangan tidak dapat berdiri sendiri, dan harus disertai dengan instruksi-instruksi lain sebelum dan sesudah pengulangan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Persoalannya adalah memilih bentuk pengulangan yang benar dan tepat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Tidak semua bahasa pemrograman yang ada menyediakan semua bentuk pengulangan di atas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2EF1FB-DC54-4258-A910-05B0D8772FD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/>
              <a:t>Contoh algoritma[1]</a:t>
            </a:r>
          </a:p>
        </p:txBody>
      </p:sp>
      <p:graphicFrame>
        <p:nvGraphicFramePr>
          <p:cNvPr id="17423" name="Group 15"/>
          <p:cNvGraphicFramePr>
            <a:graphicFrameLocks noGrp="1"/>
          </p:cNvGraphicFramePr>
          <p:nvPr>
            <p:ph idx="1"/>
          </p:nvPr>
        </p:nvGraphicFramePr>
        <p:xfrm>
          <a:off x="228600" y="1066800"/>
          <a:ext cx="8229600" cy="478536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TULISBIL1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{Dibaca N &gt;= 0, Menuliskan 1,2,3,… N berderet ke bawah, dengan bentuk repeat..N times}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5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Kamus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i : </a:t>
                      </a:r>
                      <a:r>
                        <a:rPr kumimoji="0" lang="sv-SE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integer</a:t>
                      </a: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{bilangan yang akan ditulis}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Algoritma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sv-SE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input </a:t>
                      </a: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(N)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i </a:t>
                      </a: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Wingdings" pitchFamily="2" charset="2"/>
                        </a:rPr>
                        <a:t>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</a:t>
                      </a: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repeat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N </a:t>
                      </a: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times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   </a:t>
                      </a: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output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(i)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	  i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Wingdings" pitchFamily="2" charset="2"/>
                        </a:rPr>
                        <a:t>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i + 1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655FD2-BC63-4B10-9D2E-D3B63758156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/>
              <a:t>Contoh algoritma[2]</a:t>
            </a:r>
          </a:p>
        </p:txBody>
      </p:sp>
      <p:graphicFrame>
        <p:nvGraphicFramePr>
          <p:cNvPr id="18447" name="Group 15"/>
          <p:cNvGraphicFramePr>
            <a:graphicFrameLocks noGrp="1"/>
          </p:cNvGraphicFramePr>
          <p:nvPr>
            <p:ph idx="1"/>
          </p:nvPr>
        </p:nvGraphicFramePr>
        <p:xfrm>
          <a:off x="228600" y="1066800"/>
          <a:ext cx="8229600" cy="486156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TULISBIL2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{Dibaca N &gt;= 0, Menuliskan 1,2,3,… N berderet ke bawah, dengan bentuk repeat..until…}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Kamus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i : </a:t>
                      </a:r>
                      <a:r>
                        <a:rPr kumimoji="0" lang="sv-SE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integer</a:t>
                      </a: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{bilangan yang akan ditulis}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Algoritma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</a:t>
                      </a:r>
                      <a:r>
                        <a:rPr kumimoji="0" lang="sv-SE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input </a:t>
                      </a: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(N)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i </a:t>
                      </a: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Wingdings" pitchFamily="2" charset="2"/>
                        </a:rPr>
                        <a:t>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</a:t>
                      </a: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repeat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   </a:t>
                      </a: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output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(i)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	  i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Wingdings" pitchFamily="2" charset="2"/>
                        </a:rPr>
                        <a:t>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i + 1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</a:t>
                      </a: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until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(i&gt;N)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9EF000-A295-4C6E-9C2B-80B77DCAEEF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/>
              <a:t>Contoh algoritma[3]</a:t>
            </a:r>
          </a:p>
        </p:txBody>
      </p:sp>
      <p:graphicFrame>
        <p:nvGraphicFramePr>
          <p:cNvPr id="19472" name="Group 16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665663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TULISBIL3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{Dibaca N &gt;= 0, Menuliskan 1,2,3,… N berderet ke bawah, dengan bentuk while…do}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5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Kamus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i : </a:t>
                      </a:r>
                      <a:r>
                        <a:rPr kumimoji="0" lang="sv-SE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integer</a:t>
                      </a: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{bilangan yang akan ditulis}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Algoritma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input </a:t>
                      </a: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(N)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i </a:t>
                      </a: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Wingdings" pitchFamily="2" charset="2"/>
                        </a:rPr>
                        <a:t>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</a:t>
                      </a: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while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i &lt;=  N do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   </a:t>
                      </a: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output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(i)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	  i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sym typeface="Wingdings" pitchFamily="2" charset="2"/>
                        </a:rPr>
                        <a:t>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i + 1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{ i &gt; N}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smtClean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105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000" dirty="0" err="1" smtClean="0"/>
              <a:t>Buatlah</a:t>
            </a:r>
            <a:r>
              <a:rPr lang="en-US" sz="2000" dirty="0" smtClean="0"/>
              <a:t> </a:t>
            </a:r>
            <a:r>
              <a:rPr lang="en-US" sz="2000" dirty="0" err="1" smtClean="0"/>
              <a:t>algoritma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ketentuan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: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sz="2000" dirty="0" err="1" smtClean="0"/>
              <a:t>Algoritma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menampilkan</a:t>
            </a:r>
            <a:r>
              <a:rPr lang="en-US" sz="2000" dirty="0" smtClean="0"/>
              <a:t> </a:t>
            </a:r>
            <a:r>
              <a:rPr lang="en-US" sz="2000" dirty="0" err="1" smtClean="0"/>
              <a:t>pilihan</a:t>
            </a:r>
            <a:r>
              <a:rPr lang="en-US" sz="2000" dirty="0" smtClean="0"/>
              <a:t> (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pilih</a:t>
            </a:r>
            <a:r>
              <a:rPr lang="en-US" sz="2000" dirty="0" smtClean="0"/>
              <a:t> A </a:t>
            </a:r>
            <a:r>
              <a:rPr lang="en-US" sz="2000" dirty="0" err="1" smtClean="0"/>
              <a:t>maka</a:t>
            </a:r>
            <a:r>
              <a:rPr lang="en-US" sz="2000" dirty="0" smtClean="0"/>
              <a:t> program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memproses</a:t>
            </a:r>
            <a:r>
              <a:rPr lang="en-US" sz="2000" dirty="0" smtClean="0"/>
              <a:t> / </a:t>
            </a:r>
            <a:r>
              <a:rPr lang="en-US" sz="2000" dirty="0" err="1" smtClean="0"/>
              <a:t>mencari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mahasiswa</a:t>
            </a:r>
            <a:r>
              <a:rPr lang="en-US" sz="2000" dirty="0" smtClean="0"/>
              <a:t>,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pilih</a:t>
            </a:r>
            <a:r>
              <a:rPr lang="en-US" sz="2000" dirty="0" smtClean="0"/>
              <a:t> B </a:t>
            </a:r>
            <a:r>
              <a:rPr lang="en-US" sz="2000" dirty="0" err="1" smtClean="0"/>
              <a:t>maka</a:t>
            </a:r>
            <a:r>
              <a:rPr lang="en-US" sz="2000" dirty="0" smtClean="0"/>
              <a:t> program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menampilkan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MK yang </a:t>
            </a:r>
            <a:r>
              <a:rPr lang="en-US" sz="2000" dirty="0" err="1" smtClean="0"/>
              <a:t>dimasukkan</a:t>
            </a:r>
            <a:r>
              <a:rPr lang="en-US" sz="2000" dirty="0" smtClean="0"/>
              <a:t> user)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sz="2000" dirty="0" err="1" smtClean="0"/>
              <a:t>Saat</a:t>
            </a:r>
            <a:r>
              <a:rPr lang="en-US" sz="2000" dirty="0" smtClean="0"/>
              <a:t> user </a:t>
            </a:r>
            <a:r>
              <a:rPr lang="en-US" sz="2000" dirty="0" err="1" smtClean="0"/>
              <a:t>memilih</a:t>
            </a:r>
            <a:r>
              <a:rPr lang="en-US" sz="2000" dirty="0" smtClean="0"/>
              <a:t> A </a:t>
            </a:r>
            <a:r>
              <a:rPr lang="en-US" sz="2000" dirty="0" err="1" smtClean="0"/>
              <a:t>maka</a:t>
            </a:r>
            <a:r>
              <a:rPr lang="en-US" sz="2000" dirty="0" smtClean="0"/>
              <a:t> program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meminta</a:t>
            </a:r>
            <a:r>
              <a:rPr lang="en-US" sz="2000" dirty="0" smtClean="0"/>
              <a:t> </a:t>
            </a:r>
            <a:r>
              <a:rPr lang="en-US" sz="2000" dirty="0" err="1" smtClean="0"/>
              <a:t>masukan</a:t>
            </a:r>
            <a:r>
              <a:rPr lang="en-US" sz="2000" dirty="0" smtClean="0"/>
              <a:t> </a:t>
            </a:r>
            <a:r>
              <a:rPr lang="en-US" sz="2000" dirty="0" err="1" smtClean="0"/>
              <a:t>nama</a:t>
            </a:r>
            <a:r>
              <a:rPr lang="en-US" sz="2000" dirty="0" smtClean="0"/>
              <a:t> MK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nilainya</a:t>
            </a:r>
            <a:r>
              <a:rPr lang="en-US" sz="2000" dirty="0" smtClean="0"/>
              <a:t>,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program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menghitung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menampilkannya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layar</a:t>
            </a:r>
            <a:r>
              <a:rPr lang="en-US" sz="2000" dirty="0" smtClean="0"/>
              <a:t>. Program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terus</a:t>
            </a:r>
            <a:r>
              <a:rPr lang="en-US" sz="2000" dirty="0" smtClean="0"/>
              <a:t> </a:t>
            </a:r>
            <a:r>
              <a:rPr lang="en-US" sz="2000" dirty="0" err="1" smtClean="0"/>
              <a:t>meminta</a:t>
            </a:r>
            <a:r>
              <a:rPr lang="en-US" sz="2000" dirty="0" smtClean="0"/>
              <a:t> input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user </a:t>
            </a:r>
            <a:r>
              <a:rPr lang="en-US" sz="2000" dirty="0" err="1" smtClean="0"/>
              <a:t>mengetikkan</a:t>
            </a:r>
            <a:r>
              <a:rPr lang="en-US" sz="2000" dirty="0" smtClean="0"/>
              <a:t> ‘NO’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pilih</a:t>
            </a:r>
            <a:r>
              <a:rPr lang="en-US" sz="2000" dirty="0" smtClean="0"/>
              <a:t> B, </a:t>
            </a:r>
            <a:r>
              <a:rPr lang="en-US" sz="2000" dirty="0" err="1" smtClean="0"/>
              <a:t>maka</a:t>
            </a:r>
            <a:r>
              <a:rPr lang="en-US" sz="2000" dirty="0" smtClean="0"/>
              <a:t> program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meminta</a:t>
            </a:r>
            <a:r>
              <a:rPr lang="en-US" sz="2000" dirty="0" smtClean="0"/>
              <a:t> </a:t>
            </a:r>
            <a:r>
              <a:rPr lang="en-US" sz="2000" dirty="0" err="1" smtClean="0"/>
              <a:t>masukan</a:t>
            </a:r>
            <a:r>
              <a:rPr lang="en-US" sz="2000" dirty="0" smtClean="0"/>
              <a:t> </a:t>
            </a:r>
            <a:r>
              <a:rPr lang="en-US" sz="2000" dirty="0" err="1" smtClean="0"/>
              <a:t>nama</a:t>
            </a:r>
            <a:r>
              <a:rPr lang="en-US" sz="2000" dirty="0" smtClean="0"/>
              <a:t> MK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nilainya,dan</a:t>
            </a:r>
            <a:r>
              <a:rPr lang="en-US" sz="2000" dirty="0" smtClean="0"/>
              <a:t> </a:t>
            </a:r>
            <a:r>
              <a:rPr lang="en-US" sz="2000" dirty="0" err="1" smtClean="0"/>
              <a:t>menampilkan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mata</a:t>
            </a:r>
            <a:r>
              <a:rPr lang="en-US" sz="2000" dirty="0" smtClean="0"/>
              <a:t> </a:t>
            </a:r>
            <a:r>
              <a:rPr lang="en-US" sz="2000" dirty="0" err="1" smtClean="0"/>
              <a:t>kuliah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diinputkan</a:t>
            </a:r>
            <a:r>
              <a:rPr lang="en-US" sz="2000" dirty="0" smtClean="0"/>
              <a:t>. Program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terus</a:t>
            </a:r>
            <a:r>
              <a:rPr lang="en-US" sz="2000" dirty="0" smtClean="0"/>
              <a:t> </a:t>
            </a:r>
            <a:r>
              <a:rPr lang="en-US" sz="2000" dirty="0" err="1" smtClean="0"/>
              <a:t>meminta</a:t>
            </a:r>
            <a:r>
              <a:rPr lang="en-US" sz="2000" dirty="0" smtClean="0"/>
              <a:t> </a:t>
            </a:r>
            <a:r>
              <a:rPr lang="en-US" sz="2000" dirty="0" err="1" smtClean="0"/>
              <a:t>inputan</a:t>
            </a:r>
            <a:r>
              <a:rPr lang="en-US" sz="2000" dirty="0" smtClean="0"/>
              <a:t>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user </a:t>
            </a:r>
            <a:r>
              <a:rPr lang="en-US" sz="2000" dirty="0" err="1" smtClean="0"/>
              <a:t>mengetikkan</a:t>
            </a:r>
            <a:r>
              <a:rPr lang="en-US" sz="2000" dirty="0" smtClean="0"/>
              <a:t> ‘EXIT’</a:t>
            </a:r>
          </a:p>
          <a:p>
            <a:pPr>
              <a:buFontTx/>
              <a:buNone/>
              <a:defRPr/>
            </a:pP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20/1/'07</a:t>
            </a: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Looping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9A8C88-82B1-4442-8CC3-3AAEF13B4FD9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756007-7E17-48B1-92CB-00E10FDDD94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914400"/>
          </a:xfrm>
        </p:spPr>
        <p:txBody>
          <a:bodyPr/>
          <a:lstStyle/>
          <a:p>
            <a:pPr eaLnBrk="1" hangingPunct="1"/>
            <a:r>
              <a:rPr lang="en-US" b="1" smtClean="0"/>
              <a:t>Pengantar[1]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7724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Salah satu kemampuan komputer yang dapat dimanfaatkan adalah mengulang suatu instruksi, bahkan aksi, secara berulang-ulang dengan performansi yang sama. 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Berbeda dengan manusia yang cenderung melakukan kesalahan jika melakukan hal yang sama (karena lelah atau bosan), komputer akan melakukan pengulangan dengan setia sesuai dengan perintah yang diberikan.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9008A5-1FFF-425D-A577-153C9B7192B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b="1" smtClean="0"/>
              <a:t>Pengantar[2]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7724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Pengulangan harus berhenti, ini yang harus dijamin oleh pemrogram.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salah satu sifat algoritma yang harus dipenuhi adalah terjadi dalam selang waktu terbatas maka pengulangan yang terus menerus (</a:t>
            </a:r>
            <a:r>
              <a:rPr lang="en-US" sz="2400" i="1" smtClean="0"/>
              <a:t>looping</a:t>
            </a:r>
            <a:r>
              <a:rPr lang="en-US" sz="2400" smtClean="0"/>
              <a:t>) adalah algoritma yang salah.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Pengulangan yang terus menerus harus dapat dideteksi pemrogram bahkan sebelum program dieksekusi oleh mesin.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344DB9-8B5F-4743-BC10-9895A6BD3AE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914400"/>
          </a:xfrm>
        </p:spPr>
        <p:txBody>
          <a:bodyPr/>
          <a:lstStyle/>
          <a:p>
            <a:pPr eaLnBrk="1" hangingPunct="1"/>
            <a:r>
              <a:rPr lang="en-US" b="1" smtClean="0"/>
              <a:t>Struktur Pengulangan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7772400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Pengulangan terdiri dari dua bagian :</a:t>
            </a:r>
          </a:p>
          <a:p>
            <a:pPr eaLnBrk="1" hangingPunct="1"/>
            <a:r>
              <a:rPr lang="en-US" smtClean="0"/>
              <a:t>kondisi yang mengakibatkan pengulangan suatu saat berhenti, yang dinyatakan oleh sebuah ekspresi logik baik secara eksplisit maupun implisit</a:t>
            </a:r>
          </a:p>
          <a:p>
            <a:pPr eaLnBrk="1" hangingPunct="1"/>
            <a:r>
              <a:rPr lang="en-US" smtClean="0"/>
              <a:t>badan pengulangan, yaitu aksi yang harus diulang selama kondisi yang ditentukan untuk pengulangan masih dipenuhi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0A337C-D2F9-49FA-B428-6FFDC80072E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b="1" smtClean="0"/>
              <a:t>Struktur Pengulangan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772400" cy="3505200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338138" algn="l"/>
              </a:tabLst>
            </a:pPr>
            <a:r>
              <a:rPr lang="en-US" smtClean="0"/>
              <a:t>Disamping itu, struktur pengulangan biasanya disertai dengan bagian :</a:t>
            </a:r>
          </a:p>
          <a:p>
            <a:pPr marL="0" indent="0" eaLnBrk="1" hangingPunct="1">
              <a:tabLst>
                <a:tab pos="338138" algn="l"/>
              </a:tabLst>
            </a:pPr>
            <a:r>
              <a:rPr lang="en-US" smtClean="0"/>
              <a:t>  inisialisasi, yaitu aksi yang dilakukan         	sebelum pengulangan dilakukan pertama 	kali.</a:t>
            </a:r>
          </a:p>
          <a:p>
            <a:pPr marL="0" indent="0" eaLnBrk="1" hangingPunct="1">
              <a:tabLst>
                <a:tab pos="338138" algn="l"/>
              </a:tabLst>
            </a:pPr>
            <a:r>
              <a:rPr lang="en-US" smtClean="0"/>
              <a:t>  terminasi, yaitu aksi yang dilakukan 	setelah pengulangan selesai dilakukan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C2CF62-9E46-4C55-AA63-5AFF4803FE0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b="1" smtClean="0"/>
              <a:t>Notasi Pengulangan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772400" cy="3505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err="1" smtClean="0"/>
              <a:t>Notasi</a:t>
            </a:r>
            <a:r>
              <a:rPr lang="en-US" sz="2400" dirty="0" smtClean="0"/>
              <a:t> </a:t>
            </a:r>
            <a:r>
              <a:rPr lang="en-US" sz="2400" dirty="0" err="1" smtClean="0"/>
              <a:t>pengulangan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notasi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penulisan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 smtClean="0"/>
              <a:t>analisa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r>
              <a:rPr lang="en-US" sz="2400" dirty="0" smtClean="0"/>
              <a:t>. </a:t>
            </a:r>
            <a:r>
              <a:rPr lang="en-US" sz="2400" dirty="0" err="1" smtClean="0"/>
              <a:t>Notasi</a:t>
            </a:r>
            <a:r>
              <a:rPr lang="en-US" sz="2400" dirty="0" smtClean="0"/>
              <a:t> </a:t>
            </a:r>
            <a:r>
              <a:rPr lang="en-US" sz="2400" dirty="0" err="1" smtClean="0"/>
              <a:t>pengulangan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skema</a:t>
            </a:r>
            <a:r>
              <a:rPr lang="en-US" sz="2400" dirty="0" smtClean="0"/>
              <a:t> </a:t>
            </a:r>
            <a:r>
              <a:rPr lang="en-US" sz="2400" dirty="0" err="1" smtClean="0"/>
              <a:t>pengulangan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dibahas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bab-bab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berikutnya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err="1" smtClean="0"/>
              <a:t>Ada</a:t>
            </a:r>
            <a:r>
              <a:rPr lang="en-US" sz="2400" dirty="0" smtClean="0"/>
              <a:t> lima </a:t>
            </a:r>
            <a:r>
              <a:rPr lang="en-US" sz="2400" dirty="0" err="1" smtClean="0"/>
              <a:t>macam</a:t>
            </a:r>
            <a:r>
              <a:rPr lang="en-US" sz="2400" dirty="0" smtClean="0"/>
              <a:t> </a:t>
            </a:r>
            <a:r>
              <a:rPr lang="en-US" sz="2400" dirty="0" err="1" smtClean="0"/>
              <a:t>notasi</a:t>
            </a:r>
            <a:r>
              <a:rPr lang="en-US" sz="2400" dirty="0" smtClean="0"/>
              <a:t> </a:t>
            </a:r>
            <a:r>
              <a:rPr lang="en-US" sz="2400" dirty="0" err="1" smtClean="0"/>
              <a:t>pengulangan</a:t>
            </a:r>
            <a:r>
              <a:rPr lang="en-US" sz="2400" dirty="0" smtClean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pengulangan</a:t>
            </a:r>
            <a:r>
              <a:rPr lang="en-US" sz="2400" dirty="0" smtClean="0"/>
              <a:t> (</a:t>
            </a:r>
            <a:r>
              <a:rPr lang="en-US" sz="2400" i="1" dirty="0" smtClean="0"/>
              <a:t>repeat times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(</a:t>
            </a:r>
            <a:r>
              <a:rPr lang="en-US" sz="2400" i="1" dirty="0" smtClean="0"/>
              <a:t>repeat until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pengulangan</a:t>
            </a:r>
            <a:r>
              <a:rPr lang="en-US" sz="2400" dirty="0" smtClean="0"/>
              <a:t> (</a:t>
            </a:r>
            <a:r>
              <a:rPr lang="en-US" sz="2400" i="1" dirty="0" smtClean="0"/>
              <a:t>while do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60AF06-995E-4BE7-8BC6-1F589BFBB86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77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i="1" smtClean="0"/>
          </a:p>
          <a:p>
            <a:pPr eaLnBrk="1" hangingPunct="1">
              <a:lnSpc>
                <a:spcPct val="90000"/>
              </a:lnSpc>
            </a:pPr>
            <a:r>
              <a:rPr lang="en-US" i="1" smtClean="0"/>
              <a:t>Aksi </a:t>
            </a:r>
            <a:r>
              <a:rPr lang="en-US" smtClean="0"/>
              <a:t>akan diulang sebanyak n kali, dan bukan urusan pemrogram untuk mengelola pengulangan tersebut.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Dengan hanya menyebutkan pengulangan tersebut,pengulangan pasti akan berhenti suatu saat.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Berdasarkan jumlah pengulangan</a:t>
            </a:r>
            <a:r>
              <a:rPr lang="en-US" sz="3600" smtClean="0"/>
              <a:t/>
            </a:r>
            <a:br>
              <a:rPr lang="en-US" sz="3600" smtClean="0"/>
            </a:br>
            <a:endParaRPr lang="en-US" sz="3600" smtClean="0"/>
          </a:p>
        </p:txBody>
      </p:sp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600200"/>
            <a:ext cx="78486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394446-8F7D-43E7-BDA9-DCDACB4F1D2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3200" b="1" smtClean="0"/>
              <a:t>Berdasarkan kondisi berhenti</a:t>
            </a:r>
            <a:r>
              <a:rPr lang="en-US" sz="3600" smtClean="0"/>
              <a:t/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2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Aksi akan dihentikan jika kondisi-berhenti dipenuhi (berharga true)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Aksi akan diulang jika kondisi-berhenti belum tercapai.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Badan pengulangan pada notasi ini (Aksi) minimal akan dilakukan satu kali karena pada waktu eksekusi pengulangan yang pertama tidak ada dilakukan test terhadap kondisi-berhenti.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Test terhadap kondisi berhenti dilakukan setelah Aksi dilaksanakan..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001713"/>
            <a:ext cx="7162800" cy="149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FA0441-4AE5-499F-8383-20E23F713E7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sz="3200" b="1" smtClean="0"/>
              <a:t>Berdasarkan kondisi pengulangan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Aksi akan dilakukan selama kondisi-pengulangan masih dipenuhi (berharga true).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Badan pengulangan (Aksi) pada notasi ini mungkin tidak akan pernah dilakukan, karena sebelum aksi yang pertama dieksekusi dilakukan test terhadap kondisi berhenti.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Test terhadap kondisi-pengulangan dilakukan setiap kali sebelum Aksi dilaksanakan.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 Pengulangan ini berpotensi untuk menimbulkan aksi "kosong" (tidak pernah melakukan apa-apa karena pada test yang pertama, kondisi-pengulangan tidak dipenuhi (berharga false).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1430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inning globe design template">
  <a:themeElements>
    <a:clrScheme name="Spinning globe design templat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9900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8A00"/>
      </a:accent6>
      <a:hlink>
        <a:srgbClr val="3333CC"/>
      </a:hlink>
      <a:folHlink>
        <a:srgbClr val="CC6600"/>
      </a:folHlink>
    </a:clrScheme>
    <a:fontScheme name="Spinning globe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pinning globe design template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nning globe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nning globe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8A00"/>
        </a:accent6>
        <a:hlink>
          <a:srgbClr val="3333CC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nning globe design template 4">
        <a:dk1>
          <a:srgbClr val="CC6600"/>
        </a:dk1>
        <a:lt1>
          <a:srgbClr val="FEF7DC"/>
        </a:lt1>
        <a:dk2>
          <a:srgbClr val="DFD293"/>
        </a:dk2>
        <a:lt2>
          <a:srgbClr val="5C1F00"/>
        </a:lt2>
        <a:accent1>
          <a:srgbClr val="DAAE74"/>
        </a:accent1>
        <a:accent2>
          <a:srgbClr val="BE7960"/>
        </a:accent2>
        <a:accent3>
          <a:srgbClr val="FEFAEB"/>
        </a:accent3>
        <a:accent4>
          <a:srgbClr val="AE5600"/>
        </a:accent4>
        <a:accent5>
          <a:srgbClr val="EAD3BC"/>
        </a:accent5>
        <a:accent6>
          <a:srgbClr val="AC6D56"/>
        </a:accent6>
        <a:hlink>
          <a:srgbClr val="FEEB9A"/>
        </a:hlink>
        <a:folHlink>
          <a:srgbClr val="9673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nning globe design template 5">
        <a:dk1>
          <a:srgbClr val="B7A867"/>
        </a:dk1>
        <a:lt1>
          <a:srgbClr val="A7AB9F"/>
        </a:lt1>
        <a:dk2>
          <a:srgbClr val="D1D1CB"/>
        </a:dk2>
        <a:lt2>
          <a:srgbClr val="777777"/>
        </a:lt2>
        <a:accent1>
          <a:srgbClr val="6E6E62"/>
        </a:accent1>
        <a:accent2>
          <a:srgbClr val="809EA8"/>
        </a:accent2>
        <a:accent3>
          <a:srgbClr val="D0D2CD"/>
        </a:accent3>
        <a:accent4>
          <a:srgbClr val="9C8F57"/>
        </a:accent4>
        <a:accent5>
          <a:srgbClr val="BABAB7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nning globe design template 6">
        <a:dk1>
          <a:srgbClr val="663300"/>
        </a:dk1>
        <a:lt1>
          <a:srgbClr val="EED4B2"/>
        </a:lt1>
        <a:dk2>
          <a:srgbClr val="DFC08D"/>
        </a:dk2>
        <a:lt2>
          <a:srgbClr val="2D2015"/>
        </a:lt2>
        <a:accent1>
          <a:srgbClr val="B9AE9D"/>
        </a:accent1>
        <a:accent2>
          <a:srgbClr val="8F5F2F"/>
        </a:accent2>
        <a:accent3>
          <a:srgbClr val="F5E6D5"/>
        </a:accent3>
        <a:accent4>
          <a:srgbClr val="562A00"/>
        </a:accent4>
        <a:accent5>
          <a:srgbClr val="D9D3CC"/>
        </a:accent5>
        <a:accent6>
          <a:srgbClr val="81552A"/>
        </a:accent6>
        <a:hlink>
          <a:srgbClr val="FED76A"/>
        </a:hlink>
        <a:folHlink>
          <a:srgbClr val="5C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nning globe desig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DBBD7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EADBBC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nning globe design template 8">
        <a:dk1>
          <a:srgbClr val="FFB469"/>
        </a:dk1>
        <a:lt1>
          <a:srgbClr val="FFD899"/>
        </a:lt1>
        <a:dk2>
          <a:srgbClr val="FDD1A1"/>
        </a:dk2>
        <a:lt2>
          <a:srgbClr val="003366"/>
        </a:lt2>
        <a:accent1>
          <a:srgbClr val="FFEECD"/>
        </a:accent1>
        <a:accent2>
          <a:srgbClr val="CC9900"/>
        </a:accent2>
        <a:accent3>
          <a:srgbClr val="FFE9CA"/>
        </a:accent3>
        <a:accent4>
          <a:srgbClr val="DA9959"/>
        </a:accent4>
        <a:accent5>
          <a:srgbClr val="FFF5E3"/>
        </a:accent5>
        <a:accent6>
          <a:srgbClr val="B98A00"/>
        </a:accent6>
        <a:hlink>
          <a:srgbClr val="CC6600"/>
        </a:hlink>
        <a:folHlink>
          <a:srgbClr val="C832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nning globe design template 9">
        <a:dk1>
          <a:srgbClr val="000000"/>
        </a:dk1>
        <a:lt1>
          <a:srgbClr val="FFFFD9"/>
        </a:lt1>
        <a:dk2>
          <a:srgbClr val="FFCB37"/>
        </a:dk2>
        <a:lt2>
          <a:srgbClr val="777777"/>
        </a:lt2>
        <a:accent1>
          <a:srgbClr val="FFFFF7"/>
        </a:accent1>
        <a:accent2>
          <a:srgbClr val="FFCC00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E7B900"/>
        </a:accent6>
        <a:hlink>
          <a:srgbClr val="9966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nning globe design template 10">
        <a:dk1>
          <a:srgbClr val="CC9900"/>
        </a:dk1>
        <a:lt1>
          <a:srgbClr val="FFCC66"/>
        </a:lt1>
        <a:dk2>
          <a:srgbClr val="FFCC00"/>
        </a:dk2>
        <a:lt2>
          <a:srgbClr val="005A58"/>
        </a:lt2>
        <a:accent1>
          <a:srgbClr val="ECD394"/>
        </a:accent1>
        <a:accent2>
          <a:srgbClr val="CBA669"/>
        </a:accent2>
        <a:accent3>
          <a:srgbClr val="FFE2B8"/>
        </a:accent3>
        <a:accent4>
          <a:srgbClr val="AE8200"/>
        </a:accent4>
        <a:accent5>
          <a:srgbClr val="F4E6C8"/>
        </a:accent5>
        <a:accent6>
          <a:srgbClr val="B8965E"/>
        </a:accent6>
        <a:hlink>
          <a:srgbClr val="FF99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nning globe design template 11">
        <a:dk1>
          <a:srgbClr val="CC9900"/>
        </a:dk1>
        <a:lt1>
          <a:srgbClr val="D3E0B4"/>
        </a:lt1>
        <a:dk2>
          <a:srgbClr val="F2C686"/>
        </a:dk2>
        <a:lt2>
          <a:srgbClr val="336699"/>
        </a:lt2>
        <a:accent1>
          <a:srgbClr val="EBD29F"/>
        </a:accent1>
        <a:accent2>
          <a:srgbClr val="468A4B"/>
        </a:accent2>
        <a:accent3>
          <a:srgbClr val="E6EDD6"/>
        </a:accent3>
        <a:accent4>
          <a:srgbClr val="AE8200"/>
        </a:accent4>
        <a:accent5>
          <a:srgbClr val="F3E5CD"/>
        </a:accent5>
        <a:accent6>
          <a:srgbClr val="3F7D43"/>
        </a:accent6>
        <a:hlink>
          <a:srgbClr val="993300"/>
        </a:hlink>
        <a:folHlink>
          <a:srgbClr val="FFF8E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pinning globe design template 11">
    <a:dk1>
      <a:srgbClr val="CC9900"/>
    </a:dk1>
    <a:lt1>
      <a:srgbClr val="D3E0B4"/>
    </a:lt1>
    <a:dk2>
      <a:srgbClr val="F2C686"/>
    </a:dk2>
    <a:lt2>
      <a:srgbClr val="336699"/>
    </a:lt2>
    <a:accent1>
      <a:srgbClr val="EBD29F"/>
    </a:accent1>
    <a:accent2>
      <a:srgbClr val="468A4B"/>
    </a:accent2>
    <a:accent3>
      <a:srgbClr val="E6EDD6"/>
    </a:accent3>
    <a:accent4>
      <a:srgbClr val="AE8200"/>
    </a:accent4>
    <a:accent5>
      <a:srgbClr val="F3E5CD"/>
    </a:accent5>
    <a:accent6>
      <a:srgbClr val="3F7D43"/>
    </a:accent6>
    <a:hlink>
      <a:srgbClr val="993300"/>
    </a:hlink>
    <a:folHlink>
      <a:srgbClr val="FFF8E7"/>
    </a:folHlink>
  </a:clrScheme>
</a:themeOverride>
</file>

<file path=ppt/theme/themeOverride2.xml><?xml version="1.0" encoding="utf-8"?>
<a:themeOverride xmlns:a="http://schemas.openxmlformats.org/drawingml/2006/main">
  <a:clrScheme name="Spinning globe design template 3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CC9900"/>
    </a:accent2>
    <a:accent3>
      <a:srgbClr val="FFFFFF"/>
    </a:accent3>
    <a:accent4>
      <a:srgbClr val="000000"/>
    </a:accent4>
    <a:accent5>
      <a:srgbClr val="CAE2FF"/>
    </a:accent5>
    <a:accent6>
      <a:srgbClr val="B98A00"/>
    </a:accent6>
    <a:hlink>
      <a:srgbClr val="3333CC"/>
    </a:hlink>
    <a:folHlink>
      <a:srgbClr val="CC6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Spinning globe design template</Template>
  <TotalTime>2250</TotalTime>
  <Words>749</Words>
  <Application>Microsoft PowerPoint</Application>
  <PresentationFormat>On-screen Show (4:3)</PresentationFormat>
  <Paragraphs>117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Trebuchet MS</vt:lpstr>
      <vt:lpstr>Courier New</vt:lpstr>
      <vt:lpstr>Wingdings</vt:lpstr>
      <vt:lpstr>Spinning globe design template</vt:lpstr>
      <vt:lpstr>ALGORITMA</vt:lpstr>
      <vt:lpstr>Pengantar[1]</vt:lpstr>
      <vt:lpstr>Pengantar[2]</vt:lpstr>
      <vt:lpstr>Struktur Pengulangan</vt:lpstr>
      <vt:lpstr>Struktur Pengulangan</vt:lpstr>
      <vt:lpstr>Notasi Pengulangan</vt:lpstr>
      <vt:lpstr> Berdasarkan jumlah pengulangan </vt:lpstr>
      <vt:lpstr> Berdasarkan kondisi berhenti </vt:lpstr>
      <vt:lpstr>Berdasarkan kondisi pengulangan</vt:lpstr>
      <vt:lpstr>Penutup</vt:lpstr>
      <vt:lpstr>Contoh algoritma[1]</vt:lpstr>
      <vt:lpstr>Contoh algoritma[2]</vt:lpstr>
      <vt:lpstr>Contoh algoritma[3]</vt:lpstr>
      <vt:lpstr>PROBLEM</vt:lpstr>
    </vt:vector>
  </TitlesOfParts>
  <Company>STT Telkom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Fatoni pc</cp:lastModifiedBy>
  <cp:revision>127</cp:revision>
  <cp:lastPrinted>1601-01-01T00:00:00Z</cp:lastPrinted>
  <dcterms:created xsi:type="dcterms:W3CDTF">2006-08-31T05:33:18Z</dcterms:created>
  <dcterms:modified xsi:type="dcterms:W3CDTF">2014-01-07T05:25:28Z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TC010721351033</vt:lpwstr>
  </property>
</Properties>
</file>