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sldIdLst>
    <p:sldId id="256" r:id="rId2"/>
    <p:sldId id="283" r:id="rId3"/>
    <p:sldId id="284" r:id="rId4"/>
    <p:sldId id="285" r:id="rId5"/>
    <p:sldId id="286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75" r:id="rId31"/>
    <p:sldId id="276" r:id="rId32"/>
    <p:sldId id="296" r:id="rId33"/>
    <p:sldId id="297" r:id="rId34"/>
    <p:sldId id="298" r:id="rId35"/>
    <p:sldId id="299" r:id="rId36"/>
    <p:sldId id="279" r:id="rId37"/>
    <p:sldId id="282" r:id="rId38"/>
  </p:sldIdLst>
  <p:sldSz cx="9144000" cy="6858000" type="screen4x3"/>
  <p:notesSz cx="7099300" cy="10234613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573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5312" cy="4602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 noTextEdit="1"/>
          </p:cNvSpPr>
          <p:nvPr>
            <p:ph type="sldImg"/>
          </p:nvPr>
        </p:nvSpPr>
        <p:spPr>
          <a:xfrm>
            <a:off x="993775" y="777875"/>
            <a:ext cx="5113338" cy="3836988"/>
          </a:xfrm>
          <a:ln/>
        </p:spPr>
      </p:sp>
      <p:sp>
        <p:nvSpPr>
          <p:cNvPr id="57347" name="Rectangle 3"/>
          <p:cNvSpPr txBox="1">
            <a:spLocks noChangeArrowheads="1"/>
          </p:cNvSpPr>
          <p:nvPr>
            <p:ph type="body" idx="1"/>
          </p:nvPr>
        </p:nvSpPr>
        <p:spPr>
          <a:xfrm>
            <a:off x="709613" y="4860925"/>
            <a:ext cx="5676900" cy="460375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993775" y="777875"/>
            <a:ext cx="5113338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09613" y="4860925"/>
            <a:ext cx="5676900" cy="4603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2438" y="255588"/>
            <a:ext cx="2159000" cy="6194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255588"/>
            <a:ext cx="6326188" cy="6194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255588"/>
            <a:ext cx="7769225" cy="57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052513"/>
            <a:ext cx="4241800" cy="539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8050" y="1052513"/>
            <a:ext cx="4243388" cy="539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255588"/>
            <a:ext cx="7769225" cy="579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052513"/>
            <a:ext cx="8637588" cy="5397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77050" y="64008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Arial Rounded MT Bold" pitchFamily="32" charset="0"/>
        </a:defRPr>
      </a:lvl2pPr>
      <a:lvl3pPr marL="1143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Arial Rounded MT Bold" pitchFamily="32" charset="0"/>
        </a:defRPr>
      </a:lvl3pPr>
      <a:lvl4pPr marL="1600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Arial Rounded MT Bold" pitchFamily="32" charset="0"/>
        </a:defRPr>
      </a:lvl4pPr>
      <a:lvl5pPr marL="20574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Arial Rounded MT Bold" pitchFamily="32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Arial Rounded MT Bold" pitchFamily="32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Arial Rounded MT Bold" pitchFamily="32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Arial Rounded MT Bold" pitchFamily="32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FF"/>
          </a:solidFill>
          <a:latin typeface="Arial Rounded MT Bold" pitchFamily="32" charset="0"/>
        </a:defRPr>
      </a:lvl9pPr>
    </p:titleStyle>
    <p:bodyStyle>
      <a:lvl1pPr marL="342900" indent="-3429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2pPr>
      <a:lvl3pPr marL="1143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/>
              <a:t>Sorting Algorithms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10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5	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10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	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4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FF0000"/>
                </a:solidFill>
                <a:latin typeface="Arial" charset="0"/>
              </a:rPr>
              <a:t>10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	 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7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773363" y="3187700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	5	 8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828675" y="3187700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Step-2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773363" y="3187700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8	 5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828675" y="3187700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Step-2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773363" y="3187700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8	4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828675" y="3187700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Step-2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773363" y="3187700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8 	 7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4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828675" y="3187700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Step-2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773363" y="3187700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7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4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773363" y="390842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7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4	 5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828675" y="3187700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Step-2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828675" y="3908425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Step-3</a:t>
            </a:r>
          </a:p>
        </p:txBody>
      </p:sp>
      <p:sp>
        <p:nvSpPr>
          <p:cNvPr id="17417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773363" y="3187700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7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4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773363" y="390842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7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5	 4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28675" y="3187700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Step-2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28675" y="3908425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Step-3</a:t>
            </a:r>
          </a:p>
        </p:txBody>
      </p:sp>
      <p:sp>
        <p:nvSpPr>
          <p:cNvPr id="18441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773363" y="3187700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7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4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773363" y="390842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7	5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828675" y="3187700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Step-2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828675" y="3908425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Step-3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55588"/>
            <a:ext cx="2897187" cy="579437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Sorting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347913"/>
            <a:ext cx="8637588" cy="3748087"/>
          </a:xfrm>
        </p:spPr>
        <p:txBody>
          <a:bodyPr/>
          <a:lstStyle/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de-DE"/>
              <a:t>Pengurutan data dalam struktur data sangat penting untuk data yang bertipe data numerik ataupun karakter.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de-DE"/>
              <a:t>Pengurutan dapat dilakukan secara ascending (urut naik) dan descending (urut turun)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de-DE"/>
              <a:t>Pengurutan (Sorting) adalah proses menyusun kembali data yang sebelumnya telah disusun dengan suatu pola tertentu, sehingga tersusun secara teratur menurut aturan tertentu.</a:t>
            </a:r>
          </a:p>
          <a:p>
            <a:pPr>
              <a:lnSpc>
                <a:spcPct val="80000"/>
              </a:lnSpc>
            </a:pPr>
            <a:endParaRPr lang="de-DE" b="1"/>
          </a:p>
          <a:p>
            <a:pPr>
              <a:lnSpc>
                <a:spcPct val="80000"/>
              </a:lnSpc>
            </a:pPr>
            <a:r>
              <a:rPr lang="de-DE" b="1"/>
              <a:t>Contoh:</a:t>
            </a:r>
            <a:endParaRPr lang="de-DE"/>
          </a:p>
          <a:p>
            <a:pPr>
              <a:lnSpc>
                <a:spcPct val="80000"/>
              </a:lnSpc>
            </a:pPr>
            <a:r>
              <a:rPr lang="de-DE"/>
              <a:t>	Data Acak	: 5 6 8 1 3 25 10</a:t>
            </a:r>
          </a:p>
          <a:p>
            <a:pPr>
              <a:lnSpc>
                <a:spcPct val="80000"/>
              </a:lnSpc>
            </a:pPr>
            <a:r>
              <a:rPr lang="de-DE"/>
              <a:t>	Ascending	: 1 3 5 6 8 10 25</a:t>
            </a:r>
          </a:p>
          <a:p>
            <a:pPr>
              <a:lnSpc>
                <a:spcPct val="80000"/>
              </a:lnSpc>
            </a:pPr>
            <a:r>
              <a:rPr lang="de-DE"/>
              <a:t>	Descending	: 25 10 8 6 5 3 1</a:t>
            </a:r>
            <a:endParaRPr lang="en-US"/>
          </a:p>
        </p:txBody>
      </p:sp>
      <p:pic>
        <p:nvPicPr>
          <p:cNvPr id="62468" name="Picture 4" descr="3dub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7 	 4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8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773363" y="3187700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7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4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773363" y="390842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7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	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773363" y="455612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	 8 	 7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	5	 4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28675" y="3187700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Step-2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828675" y="3908425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Step-3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828675" y="4556125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Step-4</a:t>
            </a:r>
          </a:p>
        </p:txBody>
      </p:sp>
      <p:sp>
        <p:nvSpPr>
          <p:cNvPr id="20491" name="Rectangle 11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>
                <a:solidFill>
                  <a:schemeClr val="tx1"/>
                </a:solidFill>
              </a:rPr>
              <a:t>Bubble Sort (3)</a:t>
            </a:r>
            <a:endParaRPr lang="en-US" b="1">
              <a:solidFill>
                <a:schemeClr val="tx1"/>
              </a:solidFill>
            </a:endParaRPr>
          </a:p>
        </p:txBody>
      </p:sp>
      <p:pic>
        <p:nvPicPr>
          <p:cNvPr id="66563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052513"/>
            <a:ext cx="4192588" cy="2833687"/>
          </a:xfrm>
        </p:spPr>
      </p:pic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221163"/>
            <a:ext cx="75596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6565" name="Picture 5" descr="3dub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Bubble Sort (4)</a:t>
            </a: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916113"/>
            <a:ext cx="755967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4221163"/>
            <a:ext cx="7704137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7589" name="Picture 5" descr="3dub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Bubble Sort (5)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797050"/>
            <a:ext cx="7993063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2" name="Picture 4" descr="3dub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Exchange Sort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62113"/>
            <a:ext cx="8637588" cy="3900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Sangat mirip dengan Bubble Sort</a:t>
            </a:r>
          </a:p>
          <a:p>
            <a:pPr>
              <a:lnSpc>
                <a:spcPct val="80000"/>
              </a:lnSpc>
            </a:pPr>
            <a:r>
              <a:rPr lang="en-US"/>
              <a:t>Banyak yang mengatakan Bubble Sort sama dengan Exchange Sort</a:t>
            </a:r>
          </a:p>
          <a:p>
            <a:pPr>
              <a:lnSpc>
                <a:spcPct val="80000"/>
              </a:lnSpc>
            </a:pPr>
            <a:r>
              <a:rPr lang="en-US"/>
              <a:t>Pebedaan : dalam hal bagaimana membandingkan antar elemen-elemennya.</a:t>
            </a:r>
          </a:p>
          <a:p>
            <a:pPr lvl="1">
              <a:lnSpc>
                <a:spcPct val="80000"/>
              </a:lnSpc>
            </a:pPr>
            <a:r>
              <a:rPr lang="en-US"/>
              <a:t>Exchange sort membandingkan </a:t>
            </a:r>
            <a:r>
              <a:rPr lang="en-US" b="1"/>
              <a:t>suatu</a:t>
            </a:r>
            <a:r>
              <a:rPr lang="en-US"/>
              <a:t> </a:t>
            </a:r>
            <a:r>
              <a:rPr lang="en-US" b="1"/>
              <a:t>elemen </a:t>
            </a:r>
            <a:r>
              <a:rPr lang="en-US"/>
              <a:t>dengan </a:t>
            </a:r>
            <a:r>
              <a:rPr lang="en-US" b="1"/>
              <a:t>elemen-elemen lainnya</a:t>
            </a:r>
            <a:r>
              <a:rPr lang="en-US"/>
              <a:t> dalam array tersebut, dan melakukan pertukaran elemen jika perlu.  Jadi ada elemen yang selalu menjadi elemen </a:t>
            </a:r>
            <a:r>
              <a:rPr lang="en-US" b="1"/>
              <a:t>pusat (pivot).</a:t>
            </a:r>
            <a:endParaRPr lang="en-US"/>
          </a:p>
          <a:p>
            <a:pPr lvl="1">
              <a:lnSpc>
                <a:spcPct val="80000"/>
              </a:lnSpc>
            </a:pPr>
            <a:r>
              <a:rPr lang="en-US"/>
              <a:t>Sedangkan Bubble sort akan membandingkan </a:t>
            </a:r>
            <a:r>
              <a:rPr lang="en-US" b="1"/>
              <a:t>elemen pertama/terakhir</a:t>
            </a:r>
            <a:r>
              <a:rPr lang="en-US"/>
              <a:t> dengan </a:t>
            </a:r>
            <a:r>
              <a:rPr lang="en-US" b="1"/>
              <a:t>elemen sebelumnya/sesudahnya</a:t>
            </a:r>
            <a:r>
              <a:rPr lang="en-US"/>
              <a:t>, kemudian elemen tersebut itu akan menjadi </a:t>
            </a:r>
            <a:r>
              <a:rPr lang="en-US" b="1"/>
              <a:t>pusat (pivot)</a:t>
            </a:r>
            <a:r>
              <a:rPr lang="en-US"/>
              <a:t> untuk dibandingkan dengan elemen sebelumnya/sesudahnya lagi, begitu seterusnya.</a:t>
            </a:r>
          </a:p>
        </p:txBody>
      </p:sp>
      <p:pic>
        <p:nvPicPr>
          <p:cNvPr id="69636" name="Picture 4" descr="3dub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Exchange Sort (2)</a:t>
            </a: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250" y="1916113"/>
            <a:ext cx="554355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3573463"/>
            <a:ext cx="7777163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661" name="Picture 5" descr="3dub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Exchange Sort (3)</a:t>
            </a: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1916113"/>
            <a:ext cx="7200900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684" name="Picture 4" descr="3dub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Exchange Sort (4)</a:t>
            </a:r>
          </a:p>
        </p:txBody>
      </p:sp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916113"/>
            <a:ext cx="770413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4076700"/>
            <a:ext cx="7632700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709" name="Picture 5" descr="3dub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Sort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Merupakan kombinasi antara sorting dan searching</a:t>
            </a:r>
          </a:p>
          <a:p>
            <a:pPr>
              <a:lnSpc>
                <a:spcPct val="80000"/>
              </a:lnSpc>
            </a:pPr>
            <a:r>
              <a:rPr lang="en-US"/>
              <a:t>Untuk setiap proses, akan dicari elemen-elemen yang belum diurutkan yang memiliki nilai terkecil atau terbesar akan dipertukarkan ke posisi yang tepat di dalam array.</a:t>
            </a:r>
          </a:p>
          <a:p>
            <a:pPr>
              <a:lnSpc>
                <a:spcPct val="80000"/>
              </a:lnSpc>
            </a:pPr>
            <a:r>
              <a:rPr lang="en-US"/>
              <a:t>Misalnya untuk putaran pertama, akan dicari data dengan nilai terkecil dan data ini akan ditempatkan di indeks terkecil (data[0]), pada putaran kedua akan dicari data kedua terkecil, dan akan ditempatkan di indeks kedua (data[1]).</a:t>
            </a:r>
          </a:p>
          <a:p>
            <a:pPr>
              <a:lnSpc>
                <a:spcPct val="80000"/>
              </a:lnSpc>
            </a:pPr>
            <a:r>
              <a:rPr lang="en-US"/>
              <a:t>Selama proses, pembandingan dan pengubahan </a:t>
            </a:r>
            <a:r>
              <a:rPr lang="en-US" b="1"/>
              <a:t>hanya dilakukan</a:t>
            </a:r>
            <a:r>
              <a:rPr lang="en-US"/>
              <a:t> pada </a:t>
            </a:r>
            <a:r>
              <a:rPr lang="en-US" b="1"/>
              <a:t>indeks</a:t>
            </a:r>
            <a:r>
              <a:rPr lang="en-US"/>
              <a:t> pembanding saja, pertukaran data secara fisik terjadi pada </a:t>
            </a:r>
            <a:r>
              <a:rPr lang="en-US" b="1"/>
              <a:t>akhir</a:t>
            </a:r>
            <a:r>
              <a:rPr lang="en-US"/>
              <a:t> proses.</a:t>
            </a:r>
          </a:p>
        </p:txBody>
      </p:sp>
      <p:pic>
        <p:nvPicPr>
          <p:cNvPr id="73732" name="Picture 4" descr="3dub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836613" y="412750"/>
            <a:ext cx="7772400" cy="576263"/>
          </a:xfrm>
          <a:prstGeom prst="rect">
            <a:avLst/>
          </a:prstGeom>
          <a:solidFill>
            <a:srgbClr val="841F0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>
                <a:solidFill>
                  <a:srgbClr val="FFFFFF"/>
                </a:solidFill>
                <a:latin typeface="Arial Rounded MT Bold" pitchFamily="32" charset="0"/>
              </a:rPr>
              <a:t>Selection Sort: Pseudocode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Selection Sort (2)</a:t>
            </a:r>
          </a:p>
        </p:txBody>
      </p:sp>
      <p:pic>
        <p:nvPicPr>
          <p:cNvPr id="747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700213"/>
            <a:ext cx="2905125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1773238"/>
            <a:ext cx="29432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3284538"/>
            <a:ext cx="291465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38875" y="2997200"/>
            <a:ext cx="2905125" cy="203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9" name="Picture 7" descr="3dub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55588"/>
            <a:ext cx="5335587" cy="579437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Metode Pengurutan Data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71600"/>
            <a:ext cx="8637588" cy="4891088"/>
          </a:xfrm>
        </p:spPr>
        <p:txBody>
          <a:bodyPr/>
          <a:lstStyle/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Pengurutan berdasarkan perbandingan (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comparison-based sorting</a:t>
            </a:r>
            <a:r>
              <a:rPr 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/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>
                <a:solidFill>
                  <a:schemeClr val="accent1"/>
                </a:solidFill>
              </a:rPr>
              <a:t>Bubble sort</a:t>
            </a:r>
            <a:endParaRPr lang="en-US"/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>
                <a:solidFill>
                  <a:schemeClr val="accent1"/>
                </a:solidFill>
              </a:rPr>
              <a:t>Exchange sort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Pengurutan berdasarkan prioritas (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priority queue sorting method</a:t>
            </a:r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/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>
                <a:solidFill>
                  <a:schemeClr val="accent1"/>
                </a:solidFill>
              </a:rPr>
              <a:t>Selection sort</a:t>
            </a:r>
            <a:endParaRPr lang="en-US"/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/>
              <a:t>Heap sort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Pengurutan berdasarkan penyisipan dan penjagaan terurut (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insert and keep sorted method</a:t>
            </a:r>
            <a:r>
              <a:rPr lang="en-US"/>
              <a:t>)</a:t>
            </a:r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>
                <a:solidFill>
                  <a:schemeClr val="accent1"/>
                </a:solidFill>
              </a:rPr>
              <a:t>Insertion sort</a:t>
            </a:r>
            <a:endParaRPr lang="en-US"/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/>
              <a:t>Tree sort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Pengurutan berdasarkan pembagian dan penguasaan (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devide and conquer method</a:t>
            </a:r>
            <a:r>
              <a:rPr lang="en-US"/>
              <a:t>)</a:t>
            </a:r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/>
              <a:t>Quick sort</a:t>
            </a:r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/>
              <a:t>Merge sort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Pengurutan berkurang menurun (</a:t>
            </a:r>
            <a:r>
              <a:rPr lang="en-US" i="1">
                <a:effectLst>
                  <a:outerShdw blurRad="38100" dist="38100" dir="2700000" algn="tl">
                    <a:srgbClr val="C0C0C0"/>
                  </a:outerShdw>
                </a:effectLst>
              </a:rPr>
              <a:t>diminishing increment sort method</a:t>
            </a:r>
            <a:r>
              <a:rPr lang="en-US"/>
              <a:t>)</a:t>
            </a:r>
          </a:p>
          <a:p>
            <a:pPr lvl="1">
              <a:lnSpc>
                <a:spcPct val="80000"/>
              </a:lnSpc>
              <a:buFont typeface="Times New Roman" pitchFamily="18" charset="0"/>
              <a:buChar char="–"/>
            </a:pPr>
            <a:r>
              <a:rPr lang="en-US"/>
              <a:t>Shell sort</a:t>
            </a:r>
          </a:p>
        </p:txBody>
      </p:sp>
      <p:pic>
        <p:nvPicPr>
          <p:cNvPr id="63492" name="Picture 4" descr="3dub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8424863" cy="2225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u="sng">
                <a:solidFill>
                  <a:srgbClr val="000000"/>
                </a:solidFill>
                <a:latin typeface="Arial" charset="0"/>
              </a:rPr>
              <a:t>Prinsip kerja: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Dari elemen sebanyak n,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Carilah elemen terkecil dari array A, dan swap-lah elemen terkecil tersebut dengan elemen pertama (A[1] ).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Carilah elemen terkecil kedua dari array A, dan swap-lah elemen tersebut dengan elemen kedua (A[2])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Ulangi sampai  n-1 elemen pertama dari array 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257175"/>
            <a:ext cx="7772400" cy="581025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Selection Sort: contoh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984375" y="1514475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416175" y="1514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847975" y="1514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279775" y="1514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3711575" y="1514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143375" y="1514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984375" y="5145088"/>
            <a:ext cx="431800" cy="360362"/>
          </a:xfrm>
          <a:prstGeom prst="rect">
            <a:avLst/>
          </a:prstGeom>
          <a:solidFill>
            <a:srgbClr val="FF99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2416175" y="5145088"/>
            <a:ext cx="431800" cy="360362"/>
          </a:xfrm>
          <a:prstGeom prst="rect">
            <a:avLst/>
          </a:prstGeom>
          <a:solidFill>
            <a:srgbClr val="FF99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847975" y="5145088"/>
            <a:ext cx="431800" cy="360362"/>
          </a:xfrm>
          <a:prstGeom prst="rect">
            <a:avLst/>
          </a:prstGeom>
          <a:solidFill>
            <a:srgbClr val="FF99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279775" y="5145088"/>
            <a:ext cx="431800" cy="360362"/>
          </a:xfrm>
          <a:prstGeom prst="rect">
            <a:avLst/>
          </a:prstGeom>
          <a:solidFill>
            <a:srgbClr val="FF99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711575" y="5145088"/>
            <a:ext cx="431800" cy="360362"/>
          </a:xfrm>
          <a:prstGeom prst="rect">
            <a:avLst/>
          </a:prstGeom>
          <a:solidFill>
            <a:srgbClr val="FF99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4143375" y="5145088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1119188" y="1582738"/>
            <a:ext cx="485775" cy="311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1     2       3      4      5       6</a:t>
            </a: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1985963" y="2276475"/>
            <a:ext cx="431800" cy="360363"/>
          </a:xfrm>
          <a:prstGeom prst="rect">
            <a:avLst/>
          </a:prstGeom>
          <a:solidFill>
            <a:srgbClr val="FF8B8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417763" y="2276475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2849563" y="2276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3281363" y="2276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3713163" y="2276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4144963" y="2276475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1984375" y="2997200"/>
            <a:ext cx="431800" cy="360363"/>
          </a:xfrm>
          <a:prstGeom prst="rect">
            <a:avLst/>
          </a:prstGeom>
          <a:solidFill>
            <a:srgbClr val="FF8B8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2416175" y="2997200"/>
            <a:ext cx="431800" cy="360363"/>
          </a:xfrm>
          <a:prstGeom prst="rect">
            <a:avLst/>
          </a:prstGeom>
          <a:solidFill>
            <a:srgbClr val="FF8B8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2847975" y="2997200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279775" y="2997200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3711575" y="2997200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143375" y="2997200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1984375" y="3644900"/>
            <a:ext cx="431800" cy="360363"/>
          </a:xfrm>
          <a:prstGeom prst="rect">
            <a:avLst/>
          </a:prstGeom>
          <a:solidFill>
            <a:srgbClr val="FF8B8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2416175" y="3644900"/>
            <a:ext cx="431800" cy="360363"/>
          </a:xfrm>
          <a:prstGeom prst="rect">
            <a:avLst/>
          </a:prstGeom>
          <a:solidFill>
            <a:srgbClr val="FF8B8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2847975" y="3644900"/>
            <a:ext cx="431800" cy="360363"/>
          </a:xfrm>
          <a:prstGeom prst="rect">
            <a:avLst/>
          </a:prstGeom>
          <a:solidFill>
            <a:srgbClr val="FF99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3279775" y="3644900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3711575" y="3644900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4143375" y="3644900"/>
            <a:ext cx="431800" cy="36036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1984375" y="4437063"/>
            <a:ext cx="431800" cy="360362"/>
          </a:xfrm>
          <a:prstGeom prst="rect">
            <a:avLst/>
          </a:prstGeom>
          <a:solidFill>
            <a:srgbClr val="FF8B8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2416175" y="4437063"/>
            <a:ext cx="431800" cy="360362"/>
          </a:xfrm>
          <a:prstGeom prst="rect">
            <a:avLst/>
          </a:prstGeom>
          <a:solidFill>
            <a:srgbClr val="FF8B8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2847975" y="4437063"/>
            <a:ext cx="431800" cy="360362"/>
          </a:xfrm>
          <a:prstGeom prst="rect">
            <a:avLst/>
          </a:prstGeom>
          <a:solidFill>
            <a:srgbClr val="FF99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3588" name="Rectangle 36"/>
          <p:cNvSpPr>
            <a:spLocks noChangeArrowheads="1"/>
          </p:cNvSpPr>
          <p:nvPr/>
        </p:nvSpPr>
        <p:spPr bwMode="auto">
          <a:xfrm>
            <a:off x="3279775" y="4437063"/>
            <a:ext cx="431800" cy="360362"/>
          </a:xfrm>
          <a:prstGeom prst="rect">
            <a:avLst/>
          </a:prstGeom>
          <a:solidFill>
            <a:srgbClr val="FF99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3711575" y="4437063"/>
            <a:ext cx="431800" cy="360362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4143375" y="4437063"/>
            <a:ext cx="431800" cy="3603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4843463" y="1406525"/>
            <a:ext cx="30099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Carilah elemen terkecil &amp;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tukar dengan “5”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4860925" y="2133600"/>
            <a:ext cx="3732213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 fixed. Carilah elemen terkecil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&amp; tukar dengan “2”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4859338" y="2871788"/>
            <a:ext cx="3167062" cy="70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1,2 fixed. Carilah elemen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terkecil &amp; tukar dengan “4”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4872038" y="3644900"/>
            <a:ext cx="3278187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1,2,3 fixed. Carilah elemen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terkecil &amp; tukar dengan “6”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4900613" y="4383088"/>
            <a:ext cx="3489325" cy="70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1,2,3,4 fixed. Carilah elemen 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terkecil &amp; tukar dengan “5”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4860925" y="5175250"/>
            <a:ext cx="3784600" cy="100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1,2,3,4,5 fixed, otomatis elemen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terakhir sudah pada posisi yang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benar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2063750" y="1196975"/>
            <a:ext cx="243681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2065338" y="1916113"/>
            <a:ext cx="243681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2063750" y="2667000"/>
            <a:ext cx="243681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2063750" y="3357563"/>
            <a:ext cx="243681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2065338" y="4076700"/>
            <a:ext cx="243681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2063750" y="4827588"/>
            <a:ext cx="243681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/>
              <a:t>Insertion Sort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800"/>
              <a:t>Mirip dengan cara orang </a:t>
            </a:r>
            <a:r>
              <a:rPr lang="de-DE" sz="1800" b="1"/>
              <a:t>mengurutkan</a:t>
            </a:r>
            <a:r>
              <a:rPr lang="de-DE" sz="1800"/>
              <a:t> kartu, selembar demi selembar kartu diambil dan </a:t>
            </a:r>
            <a:r>
              <a:rPr lang="de-DE" sz="1800" b="1"/>
              <a:t>disisipkan</a:t>
            </a:r>
            <a:r>
              <a:rPr lang="de-DE" sz="1800"/>
              <a:t> (insert) ke tempat yang seharusnya.</a:t>
            </a:r>
          </a:p>
          <a:p>
            <a:r>
              <a:rPr lang="de-DE" sz="1800"/>
              <a:t>Pengurutan dimulai dari data ke-2 sampai dengan data terakhir, jika ditemukan data yang </a:t>
            </a:r>
            <a:r>
              <a:rPr lang="de-DE" sz="1800" b="1"/>
              <a:t>lebih kecil</a:t>
            </a:r>
            <a:r>
              <a:rPr lang="de-DE" sz="1800"/>
              <a:t>, maka akan ditempatkan (</a:t>
            </a:r>
            <a:r>
              <a:rPr lang="de-DE" sz="1800" b="1"/>
              <a:t>diinsert</a:t>
            </a:r>
            <a:r>
              <a:rPr lang="de-DE" sz="1800"/>
              <a:t>) diposisi yang seharusnya.</a:t>
            </a:r>
          </a:p>
          <a:p>
            <a:r>
              <a:rPr lang="de-DE" sz="1800"/>
              <a:t>Pada penyisipan elemen, maka elemen-elemen lain akan bergeser ke belakang</a:t>
            </a:r>
            <a:r>
              <a:rPr lang="en-US" sz="1800"/>
              <a:t> </a:t>
            </a:r>
            <a:endParaRPr lang="de-DE" sz="1800"/>
          </a:p>
        </p:txBody>
      </p:sp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125" y="188913"/>
            <a:ext cx="22669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1" name="Picture 5" descr="3dub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836613" y="409575"/>
            <a:ext cx="7772400" cy="581025"/>
          </a:xfrm>
          <a:prstGeom prst="rect">
            <a:avLst/>
          </a:prstGeom>
          <a:solidFill>
            <a:srgbClr val="841F00"/>
          </a:solidFill>
          <a:ln w="9525">
            <a:noFill/>
            <a:round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>
                <a:solidFill>
                  <a:srgbClr val="FFFFFF"/>
                </a:solidFill>
                <a:latin typeface="Arial Rounded MT Bold" pitchFamily="32" charset="0"/>
              </a:rPr>
              <a:t>Insertion Sort: contoh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Insertion Sort (2)</a:t>
            </a:r>
          </a:p>
        </p:txBody>
      </p:sp>
      <p:pic>
        <p:nvPicPr>
          <p:cNvPr id="768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700213"/>
            <a:ext cx="3514725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1700213"/>
            <a:ext cx="4105275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805" name="Picture 5" descr="3dub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Insertion Sort (3)</a:t>
            </a:r>
          </a:p>
        </p:txBody>
      </p:sp>
      <p:pic>
        <p:nvPicPr>
          <p:cNvPr id="778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628775"/>
            <a:ext cx="3455987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7828" name="Picture 4" descr="3dub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  <p:sp>
        <p:nvSpPr>
          <p:cNvPr id="7782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Perbandingan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76400"/>
            <a:ext cx="8637588" cy="4468813"/>
          </a:xfrm>
        </p:spPr>
        <p:txBody>
          <a:bodyPr/>
          <a:lstStyle/>
          <a:p>
            <a:r>
              <a:rPr lang="en-US"/>
              <a:t>Tabel Perbandingan Kecepatan Metode Pengurutan Data </a:t>
            </a:r>
          </a:p>
          <a:p>
            <a:r>
              <a:rPr lang="en-US"/>
              <a:t>Untuk data sejumlah 10.000 data pada komputer Pentium II 450 MHz </a:t>
            </a:r>
          </a:p>
        </p:txBody>
      </p:sp>
      <p:pic>
        <p:nvPicPr>
          <p:cNvPr id="788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21013"/>
            <a:ext cx="7273925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8853" name="Picture 5" descr="3dub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257175"/>
            <a:ext cx="7772400" cy="581025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Insertion Sort: contoh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555875" y="1514475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987675" y="1514475"/>
            <a:ext cx="431800" cy="360363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3419475" y="1514475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851275" y="1514475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4283075" y="1514475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4714875" y="1514475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692400" y="1196975"/>
            <a:ext cx="243681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2557463" y="2233613"/>
            <a:ext cx="431800" cy="360362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989263" y="2233613"/>
            <a:ext cx="431800" cy="360362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3421063" y="2233613"/>
            <a:ext cx="431800" cy="360362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852863" y="2233613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4284663" y="2233613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4716463" y="2233613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2693988" y="1916113"/>
            <a:ext cx="243681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2555875" y="2984500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6641" name="Rectangle 17"/>
          <p:cNvSpPr>
            <a:spLocks noChangeArrowheads="1"/>
          </p:cNvSpPr>
          <p:nvPr/>
        </p:nvSpPr>
        <p:spPr bwMode="auto">
          <a:xfrm>
            <a:off x="2987675" y="2984500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3419475" y="2984500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3851275" y="2984500"/>
            <a:ext cx="431800" cy="360363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4283075" y="2984500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4714875" y="2984500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2692400" y="2667000"/>
            <a:ext cx="243681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2555875" y="3675063"/>
            <a:ext cx="431800" cy="360362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2987675" y="3675063"/>
            <a:ext cx="431800" cy="360362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3419475" y="3675063"/>
            <a:ext cx="431800" cy="360362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3851275" y="3675063"/>
            <a:ext cx="431800" cy="360362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4283075" y="3675063"/>
            <a:ext cx="431800" cy="360362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4714875" y="3675063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2692400" y="3357563"/>
            <a:ext cx="243681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2557463" y="4394200"/>
            <a:ext cx="431800" cy="3603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2989263" y="4394200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3421063" y="4394200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3852863" y="4394200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4284663" y="4394200"/>
            <a:ext cx="431800" cy="360363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4716463" y="4394200"/>
            <a:ext cx="431800" cy="360363"/>
          </a:xfrm>
          <a:prstGeom prst="rect">
            <a:avLst/>
          </a:prstGeom>
          <a:solidFill>
            <a:srgbClr val="FF0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2693988" y="4076700"/>
            <a:ext cx="2436812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2555875" y="5145088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</a:t>
            </a:r>
          </a:p>
        </p:txBody>
      </p:sp>
      <p:sp>
        <p:nvSpPr>
          <p:cNvPr id="26662" name="Rectangle 38"/>
          <p:cNvSpPr>
            <a:spLocks noChangeArrowheads="1"/>
          </p:cNvSpPr>
          <p:nvPr/>
        </p:nvSpPr>
        <p:spPr bwMode="auto">
          <a:xfrm>
            <a:off x="2987675" y="5145088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26663" name="Rectangle 39"/>
          <p:cNvSpPr>
            <a:spLocks noChangeArrowheads="1"/>
          </p:cNvSpPr>
          <p:nvPr/>
        </p:nvSpPr>
        <p:spPr bwMode="auto">
          <a:xfrm>
            <a:off x="3419475" y="5145088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</a:t>
            </a:r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3851275" y="5145088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4</a:t>
            </a:r>
          </a:p>
        </p:txBody>
      </p:sp>
      <p:sp>
        <p:nvSpPr>
          <p:cNvPr id="26665" name="Rectangle 41"/>
          <p:cNvSpPr>
            <a:spLocks noChangeArrowheads="1"/>
          </p:cNvSpPr>
          <p:nvPr/>
        </p:nvSpPr>
        <p:spPr bwMode="auto">
          <a:xfrm>
            <a:off x="4283075" y="5145088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</a:t>
            </a:r>
          </a:p>
        </p:txBody>
      </p:sp>
      <p:sp>
        <p:nvSpPr>
          <p:cNvPr id="26666" name="Rectangle 42"/>
          <p:cNvSpPr>
            <a:spLocks noChangeArrowheads="1"/>
          </p:cNvSpPr>
          <p:nvPr/>
        </p:nvSpPr>
        <p:spPr bwMode="auto">
          <a:xfrm>
            <a:off x="4714875" y="5145088"/>
            <a:ext cx="431800" cy="3603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26667" name="Text Box 43"/>
          <p:cNvSpPr txBox="1">
            <a:spLocks noChangeArrowheads="1"/>
          </p:cNvSpPr>
          <p:nvPr/>
        </p:nvSpPr>
        <p:spPr bwMode="auto">
          <a:xfrm>
            <a:off x="2692400" y="4827588"/>
            <a:ext cx="2436813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600">
                <a:solidFill>
                  <a:srgbClr val="A22700"/>
                </a:solidFill>
                <a:latin typeface="Arial" charset="0"/>
              </a:rPr>
              <a:t>1     2      3     4     5       6</a:t>
            </a:r>
          </a:p>
        </p:txBody>
      </p:sp>
      <p:sp>
        <p:nvSpPr>
          <p:cNvPr id="26668" name="Text Box 44"/>
          <p:cNvSpPr txBox="1">
            <a:spLocks noChangeArrowheads="1"/>
          </p:cNvSpPr>
          <p:nvPr/>
        </p:nvSpPr>
        <p:spPr bwMode="auto">
          <a:xfrm>
            <a:off x="1690688" y="1582738"/>
            <a:ext cx="485775" cy="311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1     2       3      4      5       6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Program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5400675"/>
          </a:xfrm>
          <a:ln/>
        </p:spPr>
        <p:txBody>
          <a:bodyPr/>
          <a:lstStyle/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Program Sort_Array;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Uses Crt;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Const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N  = 5;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Angka : Array[1..N] Of Integer = (20,86,270,89,66);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Var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j, x, y, Tmp,UrutPas,UrutLkh,JmlTukar : Integer;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Begin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ClrScr;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(* Cetak Sebelum Urut *)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For j:=1 to N Do  Write(Angka[j],' ');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Writeln;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(* Pengurutan Data Bubble Sort *)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JmlTukar:=0;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For x:=1 to N-1 Do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Begin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Writeln;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Writeln('Pass : ',x,' : ');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For y := 1 to N-x Do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Begin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If Angka[y] &gt; Angka[y+1] Then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Begin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     (* Proses Tukar *)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     Tmp        := Angka[y];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     Angka[y]   := Angka[y+1];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     Angka[y+1] := Tmp;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     Inc(JmlTukar);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     UrutPas :=x;UrutLkh:=y;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     TextColor(1);TextBackground(7);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End;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Write('Langkah : ',y,' : ');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For j:=1 to N Do Write(Angka[j],' ');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TextColor(7);TextBackground(0);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     Writeln;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     End;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End;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Writeln;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(* Cetak Sesudah Urut *)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Writeln('Data urut pada Pass :',UrutPas,' langkah : ',UrutLkh);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Writeln('Jumlah Pertukaran   :',JmlTukar);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Writeln;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For j:=1 to N Do Write(Angka[j],' ');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     Readln;</a:t>
            </a:r>
          </a:p>
          <a:p>
            <a:pPr marL="990600" lvl="1" indent="-530225">
              <a:lnSpc>
                <a:spcPct val="80000"/>
              </a:lnSpc>
              <a:tabLst>
                <a:tab pos="908050" algn="l"/>
                <a:tab pos="1822450" algn="l"/>
                <a:tab pos="2736850" algn="l"/>
                <a:tab pos="3651250" algn="l"/>
                <a:tab pos="4565650" algn="l"/>
                <a:tab pos="5480050" algn="l"/>
                <a:tab pos="6394450" algn="l"/>
                <a:tab pos="7308850" algn="l"/>
                <a:tab pos="8223250" algn="l"/>
                <a:tab pos="9137650" algn="l"/>
                <a:tab pos="10052050" algn="l"/>
                <a:tab pos="10055225" algn="l"/>
                <a:tab pos="10512425" algn="l"/>
              </a:tabLst>
            </a:pPr>
            <a:r>
              <a:rPr lang="en-US" sz="800"/>
              <a:t>End.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Bubble Sort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33513"/>
            <a:ext cx="8637588" cy="3976687"/>
          </a:xfrm>
        </p:spPr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en-US"/>
              <a:t>Metode sorting termudah </a:t>
            </a:r>
          </a:p>
          <a:p>
            <a:pPr>
              <a:buFont typeface="Times New Roman" pitchFamily="18" charset="0"/>
              <a:buChar char="•"/>
            </a:pPr>
            <a:r>
              <a:rPr lang="en-US"/>
              <a:t>Diberi nama “Bubble” karena proses pengurutan secara berangsur-angsur bergerak/berpindah ke posisinya yang tepat, seperti gelembung yang keluar dari sebuah gelas bersoda.</a:t>
            </a:r>
            <a:endParaRPr lang="de-DE"/>
          </a:p>
          <a:p>
            <a:pPr>
              <a:buFont typeface="Times New Roman" pitchFamily="18" charset="0"/>
              <a:buChar char="•"/>
            </a:pPr>
            <a:r>
              <a:rPr lang="de-DE"/>
              <a:t>Bubble Sort mengurutkan data dengan cara membandingkan elemen sekarang dengan elemen berikutnya.</a:t>
            </a:r>
            <a:endParaRPr lang="en-US"/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4292600"/>
            <a:ext cx="101917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517" name="Picture 5" descr="3dub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>
                <a:solidFill>
                  <a:schemeClr val="tx1"/>
                </a:solidFill>
              </a:rPr>
              <a:t>Bubble Sort (2)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05000"/>
            <a:ext cx="8637588" cy="3595688"/>
          </a:xfrm>
        </p:spPr>
        <p:txBody>
          <a:bodyPr/>
          <a:lstStyle/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Pengurutan Ascending :Jika elemen sekarang </a:t>
            </a:r>
            <a:r>
              <a:rPr lang="en-US" b="1"/>
              <a:t>lebih besar</a:t>
            </a:r>
            <a:r>
              <a:rPr lang="en-US"/>
              <a:t> dari elemen berikutnya maka kedua elemen tersebut </a:t>
            </a:r>
            <a:r>
              <a:rPr lang="en-US" b="1"/>
              <a:t>ditukar</a:t>
            </a:r>
            <a:r>
              <a:rPr lang="en-US"/>
              <a:t>.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Pengurutan Descending: Jika elemen sekarang </a:t>
            </a:r>
            <a:r>
              <a:rPr lang="en-US" b="1"/>
              <a:t>lebih kecil</a:t>
            </a:r>
            <a:r>
              <a:rPr lang="en-US"/>
              <a:t> dari elemen berikutnya, maka kedua elemen tersebut </a:t>
            </a:r>
            <a:r>
              <a:rPr lang="en-US" b="1"/>
              <a:t>ditukar.</a:t>
            </a:r>
            <a:endParaRPr lang="en-US"/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Algoritma ini seolah-olah menggeser satu per satu elemen dari kanan ke kiri atau kiri ke kanan, tergantung jenis pengurutannya.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Ketika satu proses telah selesai, maka bubble sort akan mengulangi proses, demikian seterusnya dari 0 sampai dengan iterasi sebanyak n-1.</a:t>
            </a:r>
          </a:p>
          <a:p>
            <a:pPr>
              <a:lnSpc>
                <a:spcPct val="80000"/>
              </a:lnSpc>
              <a:buFont typeface="Times New Roman" pitchFamily="18" charset="0"/>
              <a:buChar char="•"/>
            </a:pPr>
            <a:r>
              <a:rPr lang="en-US"/>
              <a:t>Kapan berhentinya?  Bubble sort berhenti jika seluruh array telah diperiksa dan tidak ada pertukaran lagi yang bisa dilakukan, serta tercapai perurutan yang telah diinginkan. </a:t>
            </a:r>
          </a:p>
        </p:txBody>
      </p:sp>
      <p:pic>
        <p:nvPicPr>
          <p:cNvPr id="65540" name="Picture 4" descr="3dub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7200" y="165100"/>
            <a:ext cx="2133600" cy="56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body"/>
          </p:nvPr>
        </p:nvSpPr>
        <p:spPr>
          <a:xfrm>
            <a:off x="541338" y="1341438"/>
            <a:ext cx="8207375" cy="4635500"/>
          </a:xfrm>
          <a:ln/>
        </p:spPr>
        <p:txBody>
          <a:bodyPr anchor="t"/>
          <a:lstStyle/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banyaknya data: 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</a:t>
            </a: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Data diurutkan/disorting dari yang bernilai besar</a:t>
            </a: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endParaRPr lang="en-US" sz="2000" u="sng">
              <a:solidFill>
                <a:srgbClr val="000000"/>
              </a:solidFill>
              <a:latin typeface="Arial" charset="0"/>
            </a:endParaRP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r>
              <a:rPr lang="en-US" sz="2000" u="sng">
                <a:solidFill>
                  <a:srgbClr val="000000"/>
                </a:solidFill>
                <a:latin typeface="Arial" charset="0"/>
              </a:rPr>
              <a:t>Proses</a:t>
            </a: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step 1     : 	Periksalah nilai dua elemen mulai dari urutan ke-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 		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sampai urutan ke-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. Jika nilai kiri&lt;kanan, tukarkan 		kedua data itu.</a:t>
            </a: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step 2     : 	Periksalah nilai dua elemen mulai dari urutan ke-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 		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sampai urutan ke-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. Jika nilai kiri&lt;kanan, tukarkan 		kedua data itu.</a:t>
            </a: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marL="342900" indent="-339725" algn="l">
              <a:lnSpc>
                <a:spcPct val="80000"/>
              </a:lnSpc>
              <a:spcBef>
                <a:spcPts val="500"/>
              </a:spcBef>
              <a:buClrTx/>
              <a:buFontTx/>
              <a:buNone/>
              <a:tabLst>
                <a:tab pos="342900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  <a:tab pos="10056813" algn="l"/>
                <a:tab pos="10514013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step n-1    : 	Periksalah nilai dua elemen mulai dari urutan ke-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 		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sampai urutan ke-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n-1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. Jika nilai kiri&lt;kanan, tukarkan 		kedua data itu.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200525" y="4941888"/>
            <a:ext cx="790575" cy="860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eaVert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</a:rPr>
              <a:t>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 idx="1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anchor="ctr"/>
          <a:lstStyle/>
          <a:p>
            <a:pPr marL="0" indent="0" algn="ctr">
              <a:spcBef>
                <a:spcPct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>
                <a:solidFill>
                  <a:srgbClr val="FFFFFF"/>
                </a:solidFill>
                <a:latin typeface="Arial Rounded MT Bold" pitchFamily="32" charset="0"/>
              </a:rPr>
              <a:t>Contoh Algoritma: BUBBLE SORT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773363" y="2466975"/>
            <a:ext cx="426243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 10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794000" y="1603375"/>
            <a:ext cx="41767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8	10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773363" y="2466975"/>
            <a:ext cx="409257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7	4	5	</a:t>
            </a:r>
            <a:r>
              <a:rPr lang="en-US">
                <a:solidFill>
                  <a:srgbClr val="FF3300"/>
                </a:solidFill>
                <a:latin typeface="Arial" charset="0"/>
              </a:rPr>
              <a:t>10	 8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28675" y="2439988"/>
            <a:ext cx="10779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Step-1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12800" y="1647825"/>
            <a:ext cx="83978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Awal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576263"/>
          </a:xfrm>
          <a:solidFill>
            <a:srgbClr val="841F00"/>
          </a:solidFill>
          <a:ln/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/>
              <a:t>Bubble Sort: tahap demi tahap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 Rounded MT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1275</Words>
  <PresentationFormat>On-screen Show (4:3)</PresentationFormat>
  <Paragraphs>321</Paragraphs>
  <Slides>37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Times New Roman</vt:lpstr>
      <vt:lpstr>Arial Rounded MT Bold</vt:lpstr>
      <vt:lpstr>Arial</vt:lpstr>
      <vt:lpstr>Wingdings</vt:lpstr>
      <vt:lpstr>Default Design</vt:lpstr>
      <vt:lpstr>Sorting Algorithms</vt:lpstr>
      <vt:lpstr>Sorting</vt:lpstr>
      <vt:lpstr>Metode Pengurutan Data</vt:lpstr>
      <vt:lpstr>Bubble Sort</vt:lpstr>
      <vt:lpstr>Bubble Sort (2)</vt:lpstr>
      <vt:lpstr>Contoh Algoritma: BUBBLE SORT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Sort: tahap demi tahap</vt:lpstr>
      <vt:lpstr>Bubble Sort (3)</vt:lpstr>
      <vt:lpstr>Bubble Sort (4)</vt:lpstr>
      <vt:lpstr>Bubble Sort (5)</vt:lpstr>
      <vt:lpstr>Exchange Sort</vt:lpstr>
      <vt:lpstr>Exchange Sort (2)</vt:lpstr>
      <vt:lpstr>Exchange Sort (3)</vt:lpstr>
      <vt:lpstr>Exchange Sort (4)</vt:lpstr>
      <vt:lpstr>Selection Sort</vt:lpstr>
      <vt:lpstr>Selection Sort (2)</vt:lpstr>
      <vt:lpstr>Slide 30</vt:lpstr>
      <vt:lpstr>Selection Sort: contoh</vt:lpstr>
      <vt:lpstr>Insertion Sort</vt:lpstr>
      <vt:lpstr>Insertion Sort (2)</vt:lpstr>
      <vt:lpstr>Insertion Sort (3)</vt:lpstr>
      <vt:lpstr>Perbandingan</vt:lpstr>
      <vt:lpstr>Insertion Sort: contoh</vt:lpstr>
      <vt:lpstr>Program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Fatoni MM MKom</dc:creator>
  <cp:lastModifiedBy>Fatoni pc</cp:lastModifiedBy>
  <cp:revision>536</cp:revision>
  <cp:lastPrinted>1601-01-01T00:00:00Z</cp:lastPrinted>
  <dcterms:created xsi:type="dcterms:W3CDTF">1601-01-01T00:00:00Z</dcterms:created>
  <dcterms:modified xsi:type="dcterms:W3CDTF">2014-04-15T01:10:08Z</dcterms:modified>
</cp:coreProperties>
</file>