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59" r:id="rId4"/>
    <p:sldId id="261" r:id="rId5"/>
    <p:sldId id="262" r:id="rId6"/>
    <p:sldId id="263" r:id="rId7"/>
    <p:sldId id="264" r:id="rId8"/>
    <p:sldId id="265" r:id="rId9"/>
    <p:sldId id="266" r:id="rId10"/>
    <p:sldId id="268" r:id="rId11"/>
    <p:sldId id="269" r:id="rId12"/>
    <p:sldId id="270" r:id="rId13"/>
    <p:sldId id="271" r:id="rId14"/>
    <p:sldId id="27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110" autoAdjust="0"/>
  </p:normalViewPr>
  <p:slideViewPr>
    <p:cSldViewPr>
      <p:cViewPr varScale="1">
        <p:scale>
          <a:sx n="69" d="100"/>
          <a:sy n="69" d="100"/>
        </p:scale>
        <p:origin x="-132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49C0D-2F16-4984-85F6-42912A726045}" type="datetimeFigureOut">
              <a:rPr lang="en-US" smtClean="0"/>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052B2-D0DB-452E-94D5-F33D3505C8EA}" type="slidenum">
              <a:rPr lang="en-US" smtClean="0"/>
              <a:t>‹#›</a:t>
            </a:fld>
            <a:endParaRPr lang="en-US"/>
          </a:p>
        </p:txBody>
      </p:sp>
    </p:spTree>
    <p:extLst>
      <p:ext uri="{BB962C8B-B14F-4D97-AF65-F5344CB8AC3E}">
        <p14:creationId xmlns:p14="http://schemas.microsoft.com/office/powerpoint/2010/main" val="135982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Mengapa sertifikasi IT</a:t>
            </a:r>
            <a:endParaRPr lang="en-US" dirty="0" smtClean="0"/>
          </a:p>
          <a:p>
            <a:r>
              <a:rPr lang="id-ID" dirty="0" smtClean="0"/>
              <a:t>membuktikan </a:t>
            </a:r>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1</a:t>
            </a:fld>
            <a:endParaRPr lang="en-US"/>
          </a:p>
        </p:txBody>
      </p:sp>
    </p:spTree>
    <p:extLst>
      <p:ext uri="{BB962C8B-B14F-4D97-AF65-F5344CB8AC3E}">
        <p14:creationId xmlns:p14="http://schemas.microsoft.com/office/powerpoint/2010/main" val="1100467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 9.Build sebuah Komunitas Peers</a:t>
            </a:r>
            <a:br>
              <a:rPr lang="id-ID" dirty="0" smtClean="0"/>
            </a:br>
            <a:r>
              <a:rPr lang="id-ID" dirty="0" smtClean="0"/>
              <a:t>Jaringan merupakan bagian penting dari karir Anda. Melalui kelompok studi, konferensi teknis dengan orang-orang bersertifikat lainnya, dan kelas, baik hidup dan online, Anda akan terus-menerus bertemu orang lain dengan bidang yang Anda minati dan spesialisasi. Ini dapat berguna jika Anda diberhentikan atau tidak bahagia dengan situasi Anda saat ini.</a:t>
            </a:r>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10</a:t>
            </a:fld>
            <a:endParaRPr lang="en-US"/>
          </a:p>
        </p:txBody>
      </p:sp>
    </p:spTree>
    <p:extLst>
      <p:ext uri="{BB962C8B-B14F-4D97-AF65-F5344CB8AC3E}">
        <p14:creationId xmlns:p14="http://schemas.microsoft.com/office/powerpoint/2010/main" val="3963186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 10.Strengthen Kelemahan Anda</a:t>
            </a:r>
            <a:br>
              <a:rPr lang="id-ID" dirty="0" smtClean="0">
                <a:effectLst/>
              </a:rPr>
            </a:br>
            <a:r>
              <a:rPr lang="id-ID" dirty="0" smtClean="0">
                <a:effectLst/>
              </a:rPr>
              <a:t>Melalui pelatihan sertifikasi dapat a) Memperkuat informasi yang Anda sudah tahu, seperti mengambil kursus penyegaran, dan b) Tampilkan Anda barang baru. Semua IT pro memiliki area yang kuat dan lemah pengetahuan mereka. Prepping untuk sertifikasi kemungkinan akan memperkuat daerah di mana Anda tidak yang kuat</a:t>
            </a:r>
          </a:p>
          <a:p>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11</a:t>
            </a:fld>
            <a:endParaRPr lang="en-US"/>
          </a:p>
        </p:txBody>
      </p:sp>
    </p:spTree>
    <p:extLst>
      <p:ext uri="{BB962C8B-B14F-4D97-AF65-F5344CB8AC3E}">
        <p14:creationId xmlns:p14="http://schemas.microsoft.com/office/powerpoint/2010/main" val="2853775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 11.</a:t>
            </a:r>
            <a:r>
              <a:rPr lang="en-US" baseline="0" dirty="0" smtClean="0"/>
              <a:t> </a:t>
            </a:r>
            <a:r>
              <a:rPr lang="en-US" baseline="0" dirty="0" err="1" smtClean="0"/>
              <a:t>Satu</a:t>
            </a:r>
            <a:r>
              <a:rPr lang="id-ID" dirty="0" smtClean="0"/>
              <a:t> standar tunggal</a:t>
            </a:r>
            <a:br>
              <a:rPr lang="id-ID" dirty="0" smtClean="0"/>
            </a:br>
            <a:r>
              <a:rPr lang="id-ID" dirty="0" smtClean="0"/>
              <a:t>Orang mengambil ujian sertifikasi harus menunjukkan sekitar tingkat yang sama pengetahuan dan keterampilan. Jadi, ketika Anda lulus ujian, itu sama seperti ketika Anda belajar hal-hal yang di Swiss, Inggris atau Kamboja.</a:t>
            </a:r>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12</a:t>
            </a:fld>
            <a:endParaRPr lang="en-US"/>
          </a:p>
        </p:txBody>
      </p:sp>
    </p:spTree>
    <p:extLst>
      <p:ext uri="{BB962C8B-B14F-4D97-AF65-F5344CB8AC3E}">
        <p14:creationId xmlns:p14="http://schemas.microsoft.com/office/powerpoint/2010/main" val="2166914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 12. Sertifikasi adalah keterampilan berorientasi</a:t>
            </a:r>
            <a:br>
              <a:rPr lang="id-ID" dirty="0" smtClean="0"/>
            </a:br>
            <a:r>
              <a:rPr lang="id-ID" dirty="0" smtClean="0"/>
              <a:t>Apa yang membuat berbeda profesional dari amatir adalah keterampilan. Industri TI modern perlu orang-orang yang tidak hanya tahu bagaimana melakukan sesuatu, tapi benar-benar bisa melakukan sesuatu yang. Teori tidak apa uang dibayar di IT, terutama ketika datang ke jumlah tahunan salah satu kebutuhan lebih dari 6 digit untuk menuliskan.</a:t>
            </a:r>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13</a:t>
            </a:fld>
            <a:endParaRPr lang="en-US"/>
          </a:p>
        </p:txBody>
      </p:sp>
    </p:spTree>
    <p:extLst>
      <p:ext uri="{BB962C8B-B14F-4D97-AF65-F5344CB8AC3E}">
        <p14:creationId xmlns:p14="http://schemas.microsoft.com/office/powerpoint/2010/main" val="1370458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 13.</a:t>
            </a:r>
            <a:r>
              <a:rPr lang="en-US" baseline="0" dirty="0" smtClean="0"/>
              <a:t> </a:t>
            </a:r>
            <a:r>
              <a:rPr lang="en-US" baseline="0" dirty="0" err="1" smtClean="0"/>
              <a:t>untungan</a:t>
            </a:r>
            <a:r>
              <a:rPr lang="id-ID" dirty="0" smtClean="0"/>
              <a:t> Unik Akses ke Sumber Daya</a:t>
            </a:r>
            <a:br>
              <a:rPr lang="id-ID" dirty="0" smtClean="0"/>
            </a:br>
            <a:r>
              <a:rPr lang="id-ID" dirty="0" smtClean="0"/>
              <a:t>Banyak perusahaan, seperti sertifikasi berat hitter Microsoft dan Cisco, menawarkan akses khusus ke forum dan materi pelatihan online untuk pemegang sertifikasi mereka</a:t>
            </a:r>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14</a:t>
            </a:fld>
            <a:endParaRPr lang="en-US"/>
          </a:p>
        </p:txBody>
      </p:sp>
    </p:spTree>
    <p:extLst>
      <p:ext uri="{BB962C8B-B14F-4D97-AF65-F5344CB8AC3E}">
        <p14:creationId xmlns:p14="http://schemas.microsoft.com/office/powerpoint/2010/main" val="2400511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2</a:t>
            </a:fld>
            <a:endParaRPr lang="en-US"/>
          </a:p>
        </p:txBody>
      </p:sp>
    </p:spTree>
    <p:extLst>
      <p:ext uri="{BB962C8B-B14F-4D97-AF65-F5344CB8AC3E}">
        <p14:creationId xmlns:p14="http://schemas.microsoft.com/office/powerpoint/2010/main" val="3654994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 2: pemeliharaan Gaji</a:t>
            </a:r>
            <a:br>
              <a:rPr lang="id-ID" dirty="0" smtClean="0">
                <a:effectLst/>
              </a:rPr>
            </a:br>
            <a:r>
              <a:rPr lang="id-ID" dirty="0" smtClean="0">
                <a:effectLst/>
              </a:rPr>
              <a:t>Dalam beberapa kasus organisasi meminta karyawan untuk menerima pengurangan gaji.</a:t>
            </a:r>
            <a:br>
              <a:rPr lang="id-ID" dirty="0" smtClean="0">
                <a:effectLst/>
              </a:rPr>
            </a:br>
            <a:r>
              <a:rPr lang="id-ID" dirty="0" smtClean="0">
                <a:effectLst/>
              </a:rPr>
              <a:t>Saat ini banyak diminta untuk memotong kompensasi mereka dengan jumlah tersebut.</a:t>
            </a:r>
            <a:br>
              <a:rPr lang="id-ID" dirty="0" smtClean="0">
                <a:effectLst/>
              </a:rPr>
            </a:br>
            <a:r>
              <a:rPr lang="id-ID" dirty="0" smtClean="0">
                <a:effectLst/>
              </a:rPr>
              <a:t>Memegang sertifikasi TI saat ini tidak menjamin Anda tidak akan menghadapi pengurangan gaji. Tapi memiliki sertifikasi tertentu - termasuk A +, Security +, kredensial Microsoft, dan akreditasi lain -sering memenuhi syarat karyawan untuk nilai gaji yang lebih tinggi.</a:t>
            </a:r>
          </a:p>
          <a:p>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3</a:t>
            </a:fld>
            <a:endParaRPr lang="en-US"/>
          </a:p>
        </p:txBody>
      </p:sp>
    </p:spTree>
    <p:extLst>
      <p:ext uri="{BB962C8B-B14F-4D97-AF65-F5344CB8AC3E}">
        <p14:creationId xmlns:p14="http://schemas.microsoft.com/office/powerpoint/2010/main" val="279773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 3: perbaikan Karir</a:t>
            </a:r>
            <a:br>
              <a:rPr lang="id-ID" dirty="0" smtClean="0">
                <a:effectLst/>
              </a:rPr>
            </a:br>
            <a:r>
              <a:rPr lang="id-ID" dirty="0" smtClean="0">
                <a:effectLst/>
              </a:rPr>
              <a:t>Banyak profesional teknologi merasa mereka telah melakukan semua yang mereka bisa lakukan sebagai teknisi dukungan atau administrator jaringan.</a:t>
            </a:r>
            <a:br>
              <a:rPr lang="id-ID" dirty="0" smtClean="0">
                <a:effectLst/>
              </a:rPr>
            </a:br>
            <a:r>
              <a:rPr lang="id-ID" dirty="0" smtClean="0">
                <a:effectLst/>
              </a:rPr>
              <a:t>Sertifikasi IT pasti bisa membuka pintu untuk promosi tersebut.</a:t>
            </a:r>
            <a:br>
              <a:rPr lang="id-ID" dirty="0" smtClean="0">
                <a:effectLst/>
              </a:rPr>
            </a:br>
            <a:r>
              <a:rPr lang="id-ID" dirty="0" smtClean="0">
                <a:effectLst/>
              </a:rPr>
              <a:t>Dengan menyelesaikan pelatihan manajemen proyek dan membuktikan perintah dari fundamental dengan mendapatkan sertifikasi Project Management Institute (PMI) Manajemen Proyek Professional atau CompTIA Proyek +, administrator dapat menunjukkan inisiatif dan keahlian dalam upaya untuk memenangkan promosi manajemen proyek. Demikian juga, sebuah teknologi dukungan mungkin memanfaatkan akreditasi Microsoft Certified Profesional IT (MCITP) untuk mendapatkan posisi baru sebagai administrator server.</a:t>
            </a:r>
          </a:p>
          <a:p>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4</a:t>
            </a:fld>
            <a:endParaRPr lang="en-US"/>
          </a:p>
        </p:txBody>
      </p:sp>
    </p:spTree>
    <p:extLst>
      <p:ext uri="{BB962C8B-B14F-4D97-AF65-F5344CB8AC3E}">
        <p14:creationId xmlns:p14="http://schemas.microsoft.com/office/powerpoint/2010/main" val="112684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 4: generasi baru sertifikasi IT peningkatan relevansi</a:t>
            </a:r>
            <a:br>
              <a:rPr lang="id-ID" dirty="0" smtClean="0">
                <a:effectLst/>
              </a:rPr>
            </a:br>
            <a:r>
              <a:rPr lang="id-ID" dirty="0" smtClean="0">
                <a:effectLst/>
              </a:rPr>
              <a:t/>
            </a:r>
            <a:br>
              <a:rPr lang="id-ID" dirty="0" smtClean="0">
                <a:effectLst/>
              </a:rPr>
            </a:br>
            <a:r>
              <a:rPr lang="id-ID" dirty="0" smtClean="0">
                <a:effectLst/>
              </a:rPr>
              <a:t>Segala sesuatu di kebutuhan teknologi perlu pengerjaan ulang, banyak organisasi, termasuk CompTIA dan Cisco, yang pembenahan dan mendesain ulang ujian dan inisiatif pembelajaran. Dan Microsoft benar-benar berdiri keluar karena berbagai dan dampak perubahan dibuat untuk pelatihan dan program sertifikasi.</a:t>
            </a:r>
            <a:br>
              <a:rPr lang="id-ID" dirty="0" smtClean="0">
                <a:effectLst/>
              </a:rPr>
            </a:br>
            <a:r>
              <a:rPr lang="id-ID" dirty="0" smtClean="0">
                <a:effectLst/>
              </a:rPr>
              <a:t>Generasi baru Microsoft sertifikasi - termasuk baru MCITP, Microsoft Certified Technology Specialist (MCT), dan Microsoft Certified Professional Developer (MCPD) akreditasi - peta langsung dengan kebutuhan dunia nyata.</a:t>
            </a:r>
          </a:p>
          <a:p>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5</a:t>
            </a:fld>
            <a:endParaRPr lang="en-US"/>
          </a:p>
        </p:txBody>
      </p:sp>
    </p:spTree>
    <p:extLst>
      <p:ext uri="{BB962C8B-B14F-4D97-AF65-F5344CB8AC3E}">
        <p14:creationId xmlns:p14="http://schemas.microsoft.com/office/powerpoint/2010/main" val="488176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 5: Organisasi akan menjadi lebih diskriminatif</a:t>
            </a:r>
            <a:br>
              <a:rPr lang="id-ID" dirty="0" smtClean="0"/>
            </a:br>
            <a:r>
              <a:rPr lang="id-ID" dirty="0" smtClean="0"/>
              <a:t>Sebagai klien lebih dekat menjaga biaya dan menjadi lebih cerdas, organisasi perlu untuk melakukan outsourcing layanan komputer dan dukungan akan ingin memastikan perusahaan dan teknisi mereka menyewa kompeten.</a:t>
            </a:r>
            <a:br>
              <a:rPr lang="id-ID" dirty="0" smtClean="0"/>
            </a:br>
            <a:r>
              <a:rPr lang="id-ID" dirty="0" smtClean="0"/>
              <a:t>Sertifikasi TI adalah metode yang bagus untuk konsultan untuk menunjukkan keterampilan, pengetahuan, dan keahlian untuk klien potensial.</a:t>
            </a:r>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6</a:t>
            </a:fld>
            <a:endParaRPr lang="en-US"/>
          </a:p>
        </p:txBody>
      </p:sp>
    </p:spTree>
    <p:extLst>
      <p:ext uri="{BB962C8B-B14F-4D97-AF65-F5344CB8AC3E}">
        <p14:creationId xmlns:p14="http://schemas.microsoft.com/office/powerpoint/2010/main" val="920385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smtClean="0"/>
              <a:t># 6: Produk baru akan mendapatkan momentum</a:t>
            </a:r>
            <a:br>
              <a:rPr lang="id-ID" dirty="0" smtClean="0"/>
            </a:br>
            <a:r>
              <a:rPr lang="id-ID" dirty="0" smtClean="0"/>
              <a:t/>
            </a:r>
            <a:br>
              <a:rPr lang="id-ID" dirty="0" smtClean="0"/>
            </a:br>
            <a:r>
              <a:rPr lang="id-ID" dirty="0" smtClean="0"/>
              <a:t>Sebagai organisasi mulai mengganti peralatan yang lebih tua atau gagal dengan produk-produk baru, dan sebagai segudang faktor lain mengharuskan platform baru akan digunakan, organisasi ini akan mencari teknisi yang memenuhi syarat IT, manajer, dan konsultan untuk merencanakan, menyebarkan, dan mengelola upgrade.</a:t>
            </a:r>
            <a:br>
              <a:rPr lang="id-ID" dirty="0" smtClean="0"/>
            </a:br>
            <a:r>
              <a:rPr lang="id-ID" dirty="0" smtClean="0"/>
              <a:t>Karyawan harus selaras dengan keahlian mereka dengan produk baru.</a:t>
            </a:r>
            <a:br>
              <a:rPr lang="id-ID" dirty="0" smtClean="0"/>
            </a:br>
            <a:r>
              <a:rPr lang="id-ID" dirty="0" smtClean="0"/>
              <a:t>Jika Anda dapat menunjukkan keterampilan dan keahlian dengan platform ini, Anda akan lebih baik diposisikan untuk menyediakan layanan tersebut.</a:t>
            </a:r>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7</a:t>
            </a:fld>
            <a:endParaRPr lang="en-US"/>
          </a:p>
        </p:txBody>
      </p:sp>
    </p:spTree>
    <p:extLst>
      <p:ext uri="{BB962C8B-B14F-4D97-AF65-F5344CB8AC3E}">
        <p14:creationId xmlns:p14="http://schemas.microsoft.com/office/powerpoint/2010/main" val="3707553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 7: Organisasi harus meminimalkan downtime</a:t>
            </a:r>
            <a:br>
              <a:rPr lang="id-ID" dirty="0" smtClean="0">
                <a:effectLst/>
              </a:rPr>
            </a:br>
            <a:r>
              <a:rPr lang="id-ID" dirty="0" smtClean="0">
                <a:effectLst/>
              </a:rPr>
              <a:t>Program sertifikasi TI adalah salah satu metode untuk memastikan bahwa anggota staf memiliki pelatihan dan instruksi yang diperlukan untuk memenuhi tanggung jawab tertentu.</a:t>
            </a:r>
            <a:br>
              <a:rPr lang="id-ID" dirty="0" smtClean="0">
                <a:effectLst/>
              </a:rPr>
            </a:br>
            <a:r>
              <a:rPr lang="id-ID" dirty="0" smtClean="0">
                <a:effectLst/>
              </a:rPr>
              <a:t>Karyawan yang lebih terlatih dan terdidik sebagai hasil dari upaya sertifikasi akan cenderung untuk melakukan kesalahan yang menyebabkan kegagalan. Dan ketika pemadaman terjadi, pendidikan dan pelatihan yang sesuai akan terbukti membantu dalam mempercepat recoveryServer, desktop, dan downtime jaringan, serta rata-rata waktu untuk memperbaiki</a:t>
            </a:r>
            <a:br>
              <a:rPr lang="id-ID" dirty="0" smtClean="0">
                <a:effectLst/>
              </a:rPr>
            </a:br>
            <a:r>
              <a:rPr lang="id-ID" dirty="0" smtClean="0">
                <a:effectLst/>
              </a:rPr>
              <a:t>.</a:t>
            </a:r>
          </a:p>
          <a:p>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8</a:t>
            </a:fld>
            <a:endParaRPr lang="en-US"/>
          </a:p>
        </p:txBody>
      </p:sp>
    </p:spTree>
    <p:extLst>
      <p:ext uri="{BB962C8B-B14F-4D97-AF65-F5344CB8AC3E}">
        <p14:creationId xmlns:p14="http://schemas.microsoft.com/office/powerpoint/2010/main" val="1880515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 8: Organisasi perlu untuk mengurangi biaya</a:t>
            </a:r>
            <a:br>
              <a:rPr lang="id-ID" dirty="0" smtClean="0">
                <a:effectLst/>
              </a:rPr>
            </a:b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Mengurangi biaya operasional menjadi penting dalam beberapa bisnis. Selama periode resesi, organisasi diwajibkan untuk memaksimalkan efisiensi. Akibatnya, kebutuhan produktivitas menjadi lebih besar bagi setiap pekerja.</a:t>
            </a:r>
            <a:br>
              <a:rPr lang="id-ID" dirty="0" smtClean="0">
                <a:effectLst/>
              </a:rPr>
            </a:b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Dari perspektif dingin dan menghitung, IT sertifikasi adalah salah satu metode yang telah terbukti untuk meningkatkan biaya gaji organisasi. Dengan memastikan bahwa teknisi memiliki keterampilan khusus melalui program pelatihan dan sertifikasi, apakah keterampilan-keterampilan menargetkan dukungan desktop atau desain jaringan dan optimasi, organisasi tahu bahwa upaya sertifikasi IT membantu memaksimalkan ROI.</a:t>
            </a:r>
            <a:br>
              <a:rPr lang="id-ID" dirty="0" smtClean="0">
                <a:effectLst/>
              </a:rPr>
            </a:b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effectLst/>
              </a:rPr>
              <a:t>Sebuah studi Kotler Marketing Group diterbitkan oleh CompTIA mengungkapkan sertifikasi diaktifkan organisasi untuk mengurangi biaya, mengidentifikasi kesenjangan pengetahuan, dan meningkatkan produktivitas. Selain itu, sertifikasi terbukti membantu dalam meningkatkan uptime dan mengurangi omset.</a:t>
            </a:r>
          </a:p>
          <a:p>
            <a:endParaRPr lang="en-US" dirty="0"/>
          </a:p>
        </p:txBody>
      </p:sp>
      <p:sp>
        <p:nvSpPr>
          <p:cNvPr id="4" name="Slide Number Placeholder 3"/>
          <p:cNvSpPr>
            <a:spLocks noGrp="1"/>
          </p:cNvSpPr>
          <p:nvPr>
            <p:ph type="sldNum" sz="quarter" idx="10"/>
          </p:nvPr>
        </p:nvSpPr>
        <p:spPr/>
        <p:txBody>
          <a:bodyPr/>
          <a:lstStyle/>
          <a:p>
            <a:fld id="{491052B2-D0DB-452E-94D5-F33D3505C8EA}" type="slidenum">
              <a:rPr lang="en-US" smtClean="0"/>
              <a:t>9</a:t>
            </a:fld>
            <a:endParaRPr lang="en-US"/>
          </a:p>
        </p:txBody>
      </p:sp>
    </p:spTree>
    <p:extLst>
      <p:ext uri="{BB962C8B-B14F-4D97-AF65-F5344CB8AC3E}">
        <p14:creationId xmlns:p14="http://schemas.microsoft.com/office/powerpoint/2010/main" val="34649354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E28408D4-2593-4CC2-92AB-757923CDF7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6371914-A01C-4B99-BDEB-2C2B422E1B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D6920CE-0667-41F9-971D-AD21E45AE33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13401C6-B926-4128-A16B-E011947F0D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7635A04B-BE52-4B4C-B829-CBE7AB6CA23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0360B52-806F-4E38-895B-E6607473FAD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17DBB43-6190-4187-B1FF-22F1EC3D14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29873213-8BBD-48AD-982F-459F9281FA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A911673-0F5F-4C70-A793-100075DC9F0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7FCFDC3B-2514-41A1-B769-1F3FEBAF21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9EBAC633-1AC4-4E56-890B-C6F41EBEB1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A548D4F2-B4C6-40FC-9A05-622B15DC3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914400"/>
            <a:ext cx="7772400" cy="1142999"/>
          </a:xfrm>
        </p:spPr>
        <p:txBody>
          <a:bodyPr/>
          <a:lstStyle/>
          <a:p>
            <a:pPr algn="ctr" fontAlgn="auto">
              <a:spcAft>
                <a:spcPts val="0"/>
              </a:spcAft>
              <a:defRPr/>
            </a:pPr>
            <a:r>
              <a:rPr lang="en-US" sz="3600" dirty="0" err="1" smtClean="0"/>
              <a:t>Pentingnya</a:t>
            </a:r>
            <a:r>
              <a:rPr lang="en-US" sz="3600" dirty="0" smtClean="0"/>
              <a:t> IT </a:t>
            </a:r>
            <a:r>
              <a:rPr lang="en-US" sz="3600" dirty="0" err="1" smtClean="0"/>
              <a:t>Sertifikation</a:t>
            </a:r>
            <a:endParaRPr lang="en-US" sz="3600" dirty="0"/>
          </a:p>
        </p:txBody>
      </p:sp>
      <p:sp>
        <p:nvSpPr>
          <p:cNvPr id="9219" name="Rectangle 3"/>
          <p:cNvSpPr>
            <a:spLocks noGrp="1" noChangeArrowheads="1"/>
          </p:cNvSpPr>
          <p:nvPr>
            <p:ph type="subTitle" idx="1"/>
          </p:nvPr>
        </p:nvSpPr>
        <p:spPr>
          <a:xfrm>
            <a:off x="685800" y="3611563"/>
            <a:ext cx="7772400" cy="1200150"/>
          </a:xfrm>
        </p:spPr>
        <p:txBody>
          <a:bodyPr/>
          <a:lstStyle/>
          <a:p>
            <a:pPr marR="0"/>
            <a:r>
              <a:rPr lang="en-US" sz="2800" dirty="0" err="1"/>
              <a:t>Mengapa</a:t>
            </a:r>
            <a:r>
              <a:rPr lang="en-US" sz="2800" dirty="0"/>
              <a:t> </a:t>
            </a:r>
            <a:r>
              <a:rPr lang="en-US" sz="2800" dirty="0" err="1"/>
              <a:t>Sertifikat</a:t>
            </a:r>
            <a:r>
              <a:rPr lang="en-US" sz="2800" dirty="0"/>
              <a:t> IT </a:t>
            </a:r>
            <a:r>
              <a:rPr lang="en-US" sz="2800" dirty="0" err="1"/>
              <a:t>Itu</a:t>
            </a:r>
            <a:r>
              <a:rPr lang="en-US" sz="2800" dirty="0"/>
              <a:t> </a:t>
            </a:r>
            <a:r>
              <a:rPr lang="en-US" sz="2800" dirty="0" err="1"/>
              <a:t>Penting</a:t>
            </a:r>
            <a:endParaRPr lang="en-US" dirty="0" smtClean="0"/>
          </a:p>
        </p:txBody>
      </p:sp>
      <p:sp>
        <p:nvSpPr>
          <p:cNvPr id="4" name="Rectangle 3"/>
          <p:cNvSpPr txBox="1">
            <a:spLocks noChangeArrowheads="1"/>
          </p:cNvSpPr>
          <p:nvPr/>
        </p:nvSpPr>
        <p:spPr bwMode="auto">
          <a:xfrm>
            <a:off x="1406236" y="6248255"/>
            <a:ext cx="7432964" cy="600075"/>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lvl1pPr marL="0" marR="64008" indent="0" algn="r" rtl="0" fontAlgn="base">
              <a:spcBef>
                <a:spcPts val="400"/>
              </a:spcBef>
              <a:spcAft>
                <a:spcPct val="0"/>
              </a:spcAft>
              <a:buClr>
                <a:schemeClr val="accent1"/>
              </a:buClr>
              <a:buSzPct val="68000"/>
              <a:buFont typeface="Wingdings 3" pitchFamily="18" charset="2"/>
              <a:buNone/>
              <a:defRPr sz="2700" kern="1200">
                <a:solidFill>
                  <a:schemeClr val="tx2"/>
                </a:solidFill>
                <a:latin typeface="+mn-lt"/>
                <a:ea typeface="+mn-ea"/>
                <a:cs typeface="+mn-cs"/>
              </a:defRPr>
            </a:lvl1pPr>
            <a:lvl2pPr marL="457200" indent="0" algn="ctr" rtl="0" fontAlgn="base">
              <a:spcBef>
                <a:spcPts val="325"/>
              </a:spcBef>
              <a:spcAft>
                <a:spcPct val="0"/>
              </a:spcAft>
              <a:buClr>
                <a:schemeClr val="accent1"/>
              </a:buClr>
              <a:buFont typeface="Verdana" pitchFamily="34" charset="0"/>
              <a:buNone/>
              <a:defRPr sz="2300" kern="1200">
                <a:solidFill>
                  <a:schemeClr val="tx1"/>
                </a:solidFill>
                <a:latin typeface="+mn-lt"/>
                <a:ea typeface="+mn-ea"/>
                <a:cs typeface="+mn-cs"/>
              </a:defRPr>
            </a:lvl2pPr>
            <a:lvl3pPr marL="914400" indent="0" algn="ctr" rtl="0" fontAlgn="base">
              <a:spcBef>
                <a:spcPts val="350"/>
              </a:spcBef>
              <a:spcAft>
                <a:spcPct val="0"/>
              </a:spcAft>
              <a:buClr>
                <a:schemeClr val="accent2"/>
              </a:buClr>
              <a:buSzPct val="100000"/>
              <a:buFont typeface="Wingdings 2" pitchFamily="18" charset="2"/>
              <a:buNone/>
              <a:defRPr sz="2100" kern="1200">
                <a:solidFill>
                  <a:schemeClr val="tx1"/>
                </a:solidFill>
                <a:latin typeface="+mn-lt"/>
                <a:ea typeface="+mn-ea"/>
                <a:cs typeface="+mn-cs"/>
              </a:defRPr>
            </a:lvl3pPr>
            <a:lvl4pPr marL="1371600" indent="0" algn="ctr" rtl="0" fontAlgn="base">
              <a:spcBef>
                <a:spcPts val="350"/>
              </a:spcBef>
              <a:spcAft>
                <a:spcPct val="0"/>
              </a:spcAft>
              <a:buClr>
                <a:schemeClr val="accent2"/>
              </a:buClr>
              <a:buFont typeface="Wingdings 2" pitchFamily="18" charset="2"/>
              <a:buNone/>
              <a:defRPr sz="1900" kern="1200">
                <a:solidFill>
                  <a:schemeClr val="tx1"/>
                </a:solidFill>
                <a:latin typeface="+mn-lt"/>
                <a:ea typeface="+mn-ea"/>
                <a:cs typeface="+mn-cs"/>
              </a:defRPr>
            </a:lvl4pPr>
            <a:lvl5pPr marL="1828800" indent="0" algn="ctr" rtl="0" fontAlgn="base">
              <a:spcBef>
                <a:spcPts val="350"/>
              </a:spcBef>
              <a:spcAft>
                <a:spcPct val="0"/>
              </a:spcAft>
              <a:buClr>
                <a:schemeClr val="accent2"/>
              </a:buClr>
              <a:buFont typeface="Wingdings 2" pitchFamily="18" charset="2"/>
              <a:buNone/>
              <a:defRPr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R="0"/>
            <a:r>
              <a:rPr lang="en-US" sz="2800" dirty="0" smtClean="0"/>
              <a:t>Imam </a:t>
            </a:r>
            <a:r>
              <a:rPr lang="en-US" sz="2800" dirty="0" err="1" smtClean="0"/>
              <a:t>Solikin</a:t>
            </a:r>
            <a:r>
              <a:rPr lang="en-US" sz="2800" dirty="0" smtClean="0"/>
              <a:t>, </a:t>
            </a:r>
            <a:r>
              <a:rPr lang="en-US" sz="2800" dirty="0" err="1" smtClean="0"/>
              <a:t>M.Kom</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id-ID" b="1" dirty="0" smtClean="0"/>
              <a:t>9.</a:t>
            </a:r>
            <a:r>
              <a:rPr lang="en-US" b="1" dirty="0" smtClean="0"/>
              <a:t> </a:t>
            </a:r>
            <a:r>
              <a:rPr lang="en-US" b="1" dirty="0" err="1" smtClean="0"/>
              <a:t>Membangun</a:t>
            </a:r>
            <a:r>
              <a:rPr lang="en-US" b="1" dirty="0" smtClean="0"/>
              <a:t> </a:t>
            </a:r>
            <a:r>
              <a:rPr lang="id-ID" b="1" dirty="0" smtClean="0"/>
              <a:t>sebuah </a:t>
            </a:r>
            <a:r>
              <a:rPr lang="id-ID" b="1" dirty="0"/>
              <a:t>Komunitas </a:t>
            </a:r>
            <a:r>
              <a:rPr lang="id-ID" b="1" dirty="0" smtClean="0"/>
              <a:t>Peers</a:t>
            </a:r>
            <a:r>
              <a:rPr lang="en-US" b="1" dirty="0" smtClean="0"/>
              <a:t> (</a:t>
            </a:r>
            <a:r>
              <a:rPr lang="en-US" b="1" dirty="0" err="1" smtClean="0"/>
              <a:t>kelompok</a:t>
            </a:r>
            <a:r>
              <a:rPr lang="en-US" b="1" dirty="0" smtClean="0"/>
              <a:t>)</a:t>
            </a:r>
            <a:r>
              <a:rPr lang="id-ID" dirty="0"/>
              <a:t/>
            </a:r>
            <a:br>
              <a:rPr lang="id-ID" dirty="0"/>
            </a:br>
            <a:endParaRPr lang="en-US" dirty="0" smtClean="0"/>
          </a:p>
          <a:p>
            <a:pPr marL="109537" indent="0" algn="just">
              <a:buNone/>
            </a:pPr>
            <a:r>
              <a:rPr lang="id-ID" dirty="0" smtClean="0"/>
              <a:t>Jaringan </a:t>
            </a:r>
            <a:r>
              <a:rPr lang="id-ID" dirty="0"/>
              <a:t>merupakan bagian penting dari karir Anda. Melalui kelompok studi, konferensi teknis dengan orang-orang bersertifikat lainnya, dan kelas, baik hidup dan online, Anda akan terus-menerus bertemu orang lain dengan bidang yang Anda minati dan spesialisasi. Ini dapat berguna jika Anda diberhentikan atau tidak bahagia dengan situasi Anda saat ini.</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fontAlgn="auto">
              <a:spcBef>
                <a:spcPts val="0"/>
              </a:spcBef>
              <a:spcAft>
                <a:spcPts val="0"/>
              </a:spcAft>
              <a:buClrTx/>
              <a:buSzTx/>
              <a:buNone/>
              <a:defRPr/>
            </a:pPr>
            <a:r>
              <a:rPr lang="id-ID" dirty="0" smtClean="0"/>
              <a:t>10.</a:t>
            </a:r>
            <a:r>
              <a:rPr lang="en-US" dirty="0" smtClean="0"/>
              <a:t> </a:t>
            </a:r>
            <a:r>
              <a:rPr lang="en-US" dirty="0" err="1" smtClean="0"/>
              <a:t>Memerkuat</a:t>
            </a:r>
            <a:r>
              <a:rPr lang="id-ID" dirty="0" smtClean="0"/>
              <a:t> </a:t>
            </a:r>
            <a:r>
              <a:rPr lang="id-ID" dirty="0"/>
              <a:t>Kelemahan </a:t>
            </a:r>
            <a:r>
              <a:rPr lang="id-ID" dirty="0" smtClean="0"/>
              <a:t>Anda</a:t>
            </a:r>
            <a:endParaRPr lang="en-US" dirty="0" smtClean="0"/>
          </a:p>
          <a:p>
            <a:pPr marL="0" indent="0" algn="just" fontAlgn="auto">
              <a:spcBef>
                <a:spcPts val="0"/>
              </a:spcBef>
              <a:spcAft>
                <a:spcPts val="0"/>
              </a:spcAft>
              <a:buClrTx/>
              <a:buSzTx/>
              <a:buNone/>
              <a:defRPr/>
            </a:pPr>
            <a:r>
              <a:rPr lang="id-ID" dirty="0"/>
              <a:t/>
            </a:r>
            <a:br>
              <a:rPr lang="id-ID" dirty="0"/>
            </a:br>
            <a:r>
              <a:rPr lang="id-ID" dirty="0"/>
              <a:t>Melalui pelatihan sertifikasi dapat a) Memperkuat informasi yang Anda sudah tahu, seperti mengambil kursus penyegaran, dan b) Tampilkan Anda barang baru. Semua IT pro memiliki area yang kuat dan lemah pengetahuan mereka. Prepping untuk sertifikasi kemungkinan akan memperkuat daerah di mana Anda tidak yang kuat</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id-ID" b="1" dirty="0" smtClean="0"/>
              <a:t>11</a:t>
            </a:r>
            <a:r>
              <a:rPr lang="id-ID" b="1" dirty="0"/>
              <a:t>.</a:t>
            </a:r>
            <a:r>
              <a:rPr lang="en-US" b="1" dirty="0"/>
              <a:t> </a:t>
            </a:r>
            <a:r>
              <a:rPr lang="en-US" b="1" dirty="0" err="1"/>
              <a:t>Satu</a:t>
            </a:r>
            <a:r>
              <a:rPr lang="id-ID" b="1" dirty="0"/>
              <a:t> standar </a:t>
            </a:r>
            <a:r>
              <a:rPr lang="id-ID" b="1" dirty="0" smtClean="0"/>
              <a:t>tunggal</a:t>
            </a:r>
            <a:endParaRPr lang="en-US" dirty="0" smtClean="0"/>
          </a:p>
          <a:p>
            <a:pPr marL="109537" indent="0">
              <a:buNone/>
            </a:pPr>
            <a:endParaRPr lang="en-US" dirty="0"/>
          </a:p>
          <a:p>
            <a:pPr marL="109537" indent="0" algn="just">
              <a:buNone/>
            </a:pPr>
            <a:r>
              <a:rPr lang="id-ID" dirty="0" smtClean="0"/>
              <a:t>Orang </a:t>
            </a:r>
            <a:r>
              <a:rPr lang="id-ID" dirty="0"/>
              <a:t>mengambil ujian sertifikasi harus menunjukkan sekitar tingkat yang sama pengetahuan dan keterampilan. Jadi, ketika Anda lulus ujian, itu sama seperti ketika Anda belajar hal-hal yang di Swiss, Inggris atau Kamboja.</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id-ID" b="1" dirty="0" smtClean="0"/>
              <a:t>12</a:t>
            </a:r>
            <a:r>
              <a:rPr lang="id-ID" b="1" dirty="0"/>
              <a:t>. Sertifikasi adalah keterampilan berorientasi</a:t>
            </a:r>
            <a:r>
              <a:rPr lang="id-ID" dirty="0"/>
              <a:t/>
            </a:r>
            <a:br>
              <a:rPr lang="id-ID" dirty="0"/>
            </a:br>
            <a:endParaRPr lang="en-US" dirty="0" smtClean="0"/>
          </a:p>
          <a:p>
            <a:pPr marL="109537" indent="0" algn="just">
              <a:buNone/>
            </a:pPr>
            <a:r>
              <a:rPr lang="id-ID" dirty="0" smtClean="0"/>
              <a:t>Apa </a:t>
            </a:r>
            <a:r>
              <a:rPr lang="id-ID" dirty="0"/>
              <a:t>yang membuat berbeda profesional dari amatir adalah keterampilan. Industri TI modern perlu orang-orang yang tidak hanya tahu bagaimana melakukan sesuatu, tapi benar-benar bisa melakukan sesuatu yang. Teori tidak apa uang dibayar di IT, terutama ketika datang ke jumlah tahunan salah satu kebutuhan lebih dari 6 digit untuk menuliskan.</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lgn="just">
              <a:buNone/>
            </a:pPr>
            <a:r>
              <a:rPr lang="id-ID" b="1" dirty="0" smtClean="0"/>
              <a:t>13</a:t>
            </a:r>
            <a:r>
              <a:rPr lang="id-ID" b="1" dirty="0"/>
              <a:t>.</a:t>
            </a:r>
            <a:r>
              <a:rPr lang="en-US" b="1" dirty="0"/>
              <a:t> </a:t>
            </a:r>
            <a:r>
              <a:rPr lang="en-US" b="1" dirty="0" err="1"/>
              <a:t>untungan</a:t>
            </a:r>
            <a:r>
              <a:rPr lang="id-ID" b="1" dirty="0"/>
              <a:t> Unik Akses ke Sumber Daya</a:t>
            </a:r>
            <a:r>
              <a:rPr lang="id-ID" dirty="0"/>
              <a:t/>
            </a:r>
            <a:br>
              <a:rPr lang="id-ID" dirty="0"/>
            </a:br>
            <a:endParaRPr lang="en-US" dirty="0" smtClean="0"/>
          </a:p>
          <a:p>
            <a:pPr marL="109537" indent="0" algn="just">
              <a:buNone/>
            </a:pPr>
            <a:r>
              <a:rPr lang="id-ID" dirty="0" smtClean="0"/>
              <a:t>Banyak </a:t>
            </a:r>
            <a:r>
              <a:rPr lang="id-ID" dirty="0"/>
              <a:t>perusahaan, seperti sertifikasi berat hitter Microsoft dan Cisco, menawarkan akses khusus ke forum dan materi pelatihan online untuk pemegang sertifikasi mereka</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228600" y="1481138"/>
            <a:ext cx="8686800" cy="4525962"/>
          </a:xfrm>
        </p:spPr>
        <p:txBody>
          <a:bodyPr/>
          <a:lstStyle/>
          <a:p>
            <a:pPr marL="109537" indent="0">
              <a:lnSpc>
                <a:spcPct val="90000"/>
              </a:lnSpc>
              <a:buNone/>
            </a:pPr>
            <a:r>
              <a:rPr lang="en-US" sz="2400" b="1" dirty="0" smtClean="0"/>
              <a:t>1. </a:t>
            </a:r>
            <a:r>
              <a:rPr lang="en-US" sz="2400" b="1" dirty="0" err="1" smtClean="0"/>
              <a:t>Retensi</a:t>
            </a:r>
            <a:r>
              <a:rPr lang="en-US" sz="2400" b="1" dirty="0" smtClean="0"/>
              <a:t> </a:t>
            </a:r>
            <a:r>
              <a:rPr lang="en-US" sz="2400" b="1" dirty="0" err="1" smtClean="0"/>
              <a:t>Pekerjaan</a:t>
            </a:r>
            <a:endParaRPr lang="en-US" sz="2400" b="1" dirty="0" smtClean="0"/>
          </a:p>
          <a:p>
            <a:r>
              <a:rPr lang="id-ID" sz="2400" dirty="0"/>
              <a:t>Ketika organisasi menghadapi kenyataan bahwa mereka harus memberhentikan </a:t>
            </a:r>
            <a:r>
              <a:rPr lang="id-ID" sz="2400" dirty="0" smtClean="0"/>
              <a:t>karyawan.</a:t>
            </a:r>
            <a:endParaRPr lang="en-US" sz="2400" dirty="0" smtClean="0"/>
          </a:p>
          <a:p>
            <a:r>
              <a:rPr lang="id-ID" sz="2400" dirty="0" smtClean="0"/>
              <a:t>Mereka </a:t>
            </a:r>
            <a:r>
              <a:rPr lang="id-ID" sz="2400" dirty="0"/>
              <a:t>berada di keputusan personil sulit, organisasi umumnya mencoba untuk mempertahankan karyawan yang paling terampil dan </a:t>
            </a:r>
            <a:r>
              <a:rPr lang="id-ID" sz="2400" dirty="0" smtClean="0"/>
              <a:t>berpengetahuan.</a:t>
            </a:r>
            <a:endParaRPr lang="en-US" sz="2400" dirty="0" smtClean="0"/>
          </a:p>
          <a:p>
            <a:r>
              <a:rPr lang="id-ID" sz="2400" dirty="0" smtClean="0"/>
              <a:t>Bersertifikat </a:t>
            </a:r>
            <a:r>
              <a:rPr lang="id-ID" sz="2400" dirty="0"/>
              <a:t>profesional TI memiliki keuntungan yang kredibel atas rekan-rekan </a:t>
            </a:r>
            <a:r>
              <a:rPr lang="id-ID" sz="2400" dirty="0" smtClean="0"/>
              <a:t>mereka.</a:t>
            </a:r>
            <a:endParaRPr lang="en-US" sz="2400" dirty="0" smtClean="0"/>
          </a:p>
          <a:p>
            <a:r>
              <a:rPr lang="id-ID" sz="2400" dirty="0" smtClean="0"/>
              <a:t>Bahkan </a:t>
            </a:r>
            <a:r>
              <a:rPr lang="id-ID" sz="2400" dirty="0"/>
              <a:t>memegang akreditasi TI saat ini ada jaminan terhadap PHK, lebih pendidikan, keahlian, dan keterampilan Anda dapat </a:t>
            </a:r>
            <a:r>
              <a:rPr lang="id-ID" sz="2400" dirty="0" smtClean="0"/>
              <a:t>menunjukkan</a:t>
            </a:r>
            <a:r>
              <a:rPr lang="id-ID" sz="2400" dirty="0"/>
              <a:t>, semakin baik.</a:t>
            </a:r>
            <a:endParaRPr lang="en-US" sz="2400" dirty="0"/>
          </a:p>
        </p:txBody>
      </p:sp>
      <p:sp>
        <p:nvSpPr>
          <p:cNvPr id="4098" name="Rectangle 2"/>
          <p:cNvSpPr>
            <a:spLocks noGrp="1" noChangeArrowheads="1"/>
          </p:cNvSpPr>
          <p:nvPr>
            <p:ph type="title"/>
          </p:nvPr>
        </p:nvSpPr>
        <p:spPr/>
        <p:txBody>
          <a:bodyPr>
            <a:normAutofit/>
          </a:bodyPr>
          <a:lstStyle/>
          <a:p>
            <a:pPr fontAlgn="auto">
              <a:spcAft>
                <a:spcPts val="0"/>
              </a:spcAft>
              <a:defRPr/>
            </a:pPr>
            <a:r>
              <a:rPr lang="en-US" sz="3200" dirty="0" err="1" smtClean="0"/>
              <a:t>Alasan</a:t>
            </a:r>
            <a:r>
              <a:rPr lang="en-US" sz="3200" dirty="0" smtClean="0"/>
              <a:t> </a:t>
            </a:r>
            <a:r>
              <a:rPr lang="en-US" sz="3200" dirty="0" err="1" smtClean="0"/>
              <a:t>Mengapa</a:t>
            </a:r>
            <a:r>
              <a:rPr lang="en-US" sz="3200" dirty="0" smtClean="0"/>
              <a:t> </a:t>
            </a:r>
            <a:r>
              <a:rPr lang="en-US" sz="3200" dirty="0" err="1" smtClean="0"/>
              <a:t>Sertifikat</a:t>
            </a:r>
            <a:r>
              <a:rPr lang="en-US" sz="3200" dirty="0" smtClean="0"/>
              <a:t> </a:t>
            </a:r>
            <a:r>
              <a:rPr lang="en-US" sz="3200" dirty="0" err="1" smtClean="0"/>
              <a:t>Itu</a:t>
            </a:r>
            <a:r>
              <a:rPr lang="en-US" sz="3200" dirty="0" smtClean="0"/>
              <a:t> </a:t>
            </a:r>
            <a:r>
              <a:rPr lang="en-US" sz="3200" dirty="0" err="1" smtClean="0"/>
              <a:t>Penting</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marL="0" indent="0" algn="just" fontAlgn="auto">
              <a:spcBef>
                <a:spcPts val="0"/>
              </a:spcBef>
              <a:spcAft>
                <a:spcPts val="0"/>
              </a:spcAft>
              <a:buClrTx/>
              <a:buSzTx/>
              <a:buNone/>
              <a:defRPr/>
            </a:pPr>
            <a:r>
              <a:rPr lang="en-US" sz="2400" b="1" dirty="0" smtClean="0"/>
              <a:t>2. </a:t>
            </a:r>
            <a:r>
              <a:rPr lang="en-US" sz="2400" b="1" dirty="0"/>
              <a:t>P</a:t>
            </a:r>
            <a:r>
              <a:rPr lang="id-ID" sz="2400" b="1" dirty="0" smtClean="0"/>
              <a:t>emeliharaan Gaji</a:t>
            </a:r>
            <a:endParaRPr lang="en-US" sz="2400" dirty="0" smtClean="0"/>
          </a:p>
          <a:p>
            <a:pPr marL="342900" indent="-342900" algn="just" fontAlgn="auto">
              <a:spcBef>
                <a:spcPts val="0"/>
              </a:spcBef>
              <a:spcAft>
                <a:spcPts val="0"/>
              </a:spcAft>
              <a:buClrTx/>
              <a:buSzTx/>
              <a:buFont typeface="Arial" pitchFamily="34" charset="0"/>
              <a:buChar char="•"/>
              <a:defRPr/>
            </a:pPr>
            <a:r>
              <a:rPr lang="id-ID" sz="2400" dirty="0" smtClean="0"/>
              <a:t>Dalam </a:t>
            </a:r>
            <a:r>
              <a:rPr lang="id-ID" sz="2400" dirty="0"/>
              <a:t>beberapa kasus organisasi </a:t>
            </a:r>
            <a:r>
              <a:rPr lang="id-ID" sz="2400" dirty="0" smtClean="0"/>
              <a:t>meminta</a:t>
            </a:r>
            <a:r>
              <a:rPr lang="en-US" sz="2400" dirty="0" smtClean="0"/>
              <a:t> </a:t>
            </a:r>
            <a:r>
              <a:rPr lang="id-ID" sz="2400" dirty="0" smtClean="0"/>
              <a:t>karyawan </a:t>
            </a:r>
            <a:r>
              <a:rPr lang="id-ID" sz="2400" dirty="0"/>
              <a:t>untuk menerima pengurangan </a:t>
            </a:r>
            <a:r>
              <a:rPr lang="id-ID" sz="2400" dirty="0" smtClean="0"/>
              <a:t>gaji.</a:t>
            </a:r>
            <a:endParaRPr lang="en-US" sz="2400" dirty="0"/>
          </a:p>
          <a:p>
            <a:pPr marL="342900" indent="-342900" algn="just" fontAlgn="auto">
              <a:spcBef>
                <a:spcPts val="0"/>
              </a:spcBef>
              <a:spcAft>
                <a:spcPts val="0"/>
              </a:spcAft>
              <a:buClrTx/>
              <a:buSzTx/>
              <a:buFont typeface="Arial" pitchFamily="34" charset="0"/>
              <a:buChar char="•"/>
              <a:defRPr/>
            </a:pPr>
            <a:r>
              <a:rPr lang="id-ID" sz="2400" dirty="0" smtClean="0"/>
              <a:t>Saat </a:t>
            </a:r>
            <a:r>
              <a:rPr lang="id-ID" sz="2400" dirty="0"/>
              <a:t>ini banyak diminta untuk memotong kompensasi mereka dengan jumlah </a:t>
            </a:r>
            <a:r>
              <a:rPr lang="id-ID" sz="2400" dirty="0" smtClean="0"/>
              <a:t>tersebut.</a:t>
            </a:r>
            <a:endParaRPr lang="en-US" sz="2400" dirty="0" smtClean="0"/>
          </a:p>
          <a:p>
            <a:pPr marL="342900" indent="-342900" algn="just" fontAlgn="auto">
              <a:spcBef>
                <a:spcPts val="0"/>
              </a:spcBef>
              <a:spcAft>
                <a:spcPts val="0"/>
              </a:spcAft>
              <a:buClrTx/>
              <a:buSzTx/>
              <a:buFont typeface="Arial" pitchFamily="34" charset="0"/>
              <a:buChar char="•"/>
              <a:defRPr/>
            </a:pPr>
            <a:r>
              <a:rPr lang="id-ID" sz="2400" dirty="0" smtClean="0"/>
              <a:t>Memegang </a:t>
            </a:r>
            <a:r>
              <a:rPr lang="id-ID" sz="2400" dirty="0"/>
              <a:t>sertifikasi TI saat ini tidak menjamin Anda tidak akan menghadapi pengurangan gaji. Tapi memiliki sertifikasi tertentu - termasuk A +, Security +, kredensial Microsoft, dan akreditasi lain -sering memenuhi syarat karyawan untuk nilai gaji yang lebih tinggi.</a:t>
            </a:r>
          </a:p>
          <a:p>
            <a:pPr algn="just"/>
            <a:endParaRPr lang="en-US" sz="2400" dirty="0"/>
          </a:p>
        </p:txBody>
      </p:sp>
      <p:sp>
        <p:nvSpPr>
          <p:cNvPr id="5122" name="Rectangle 2"/>
          <p:cNvSpPr>
            <a:spLocks noGrp="1" noChangeArrowheads="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fontScale="85000" lnSpcReduction="20000"/>
          </a:bodyPr>
          <a:lstStyle/>
          <a:p>
            <a:pPr marL="0" indent="0" algn="just" fontAlgn="auto">
              <a:spcBef>
                <a:spcPts val="0"/>
              </a:spcBef>
              <a:spcAft>
                <a:spcPts val="0"/>
              </a:spcAft>
              <a:buClrTx/>
              <a:buSzTx/>
              <a:buNone/>
              <a:defRPr/>
            </a:pPr>
            <a:r>
              <a:rPr lang="en-US" sz="2400" b="1" dirty="0"/>
              <a:t>3. </a:t>
            </a:r>
            <a:r>
              <a:rPr lang="id-ID" sz="2400" b="1" dirty="0"/>
              <a:t>perbaikan Karir</a:t>
            </a:r>
            <a:endParaRPr lang="en-US" sz="2400" b="1" dirty="0"/>
          </a:p>
          <a:p>
            <a:pPr marL="0" indent="0" algn="just" fontAlgn="auto">
              <a:spcBef>
                <a:spcPts val="0"/>
              </a:spcBef>
              <a:spcAft>
                <a:spcPts val="0"/>
              </a:spcAft>
              <a:buClrTx/>
              <a:buSzTx/>
              <a:buNone/>
              <a:defRPr/>
            </a:pPr>
            <a:endParaRPr lang="en-US" sz="2400" b="1" dirty="0"/>
          </a:p>
          <a:p>
            <a:pPr marL="342900" indent="-342900" algn="just" fontAlgn="auto">
              <a:spcBef>
                <a:spcPts val="0"/>
              </a:spcBef>
              <a:spcAft>
                <a:spcPts val="0"/>
              </a:spcAft>
              <a:buClrTx/>
              <a:buSzTx/>
              <a:buFont typeface="Arial" pitchFamily="34" charset="0"/>
              <a:buChar char="•"/>
              <a:defRPr/>
            </a:pPr>
            <a:r>
              <a:rPr lang="id-ID" sz="2400" dirty="0"/>
              <a:t>Banyak profesional teknologi merasa mereka telah melakukan semua yang mereka bisa lakukan sebagai teknisi dukungan atau administrator jaringan.</a:t>
            </a:r>
            <a:endParaRPr lang="en-US" sz="2400" dirty="0"/>
          </a:p>
          <a:p>
            <a:pPr marL="342900" indent="-342900" algn="just" fontAlgn="auto">
              <a:spcBef>
                <a:spcPts val="0"/>
              </a:spcBef>
              <a:spcAft>
                <a:spcPts val="0"/>
              </a:spcAft>
              <a:buClrTx/>
              <a:buSzTx/>
              <a:buFont typeface="Arial" pitchFamily="34" charset="0"/>
              <a:buChar char="•"/>
              <a:defRPr/>
            </a:pPr>
            <a:r>
              <a:rPr lang="id-ID" sz="2400" dirty="0"/>
              <a:t>Sertifikasi IT pasti bisa membuka pintu untuk promosi tersebut.</a:t>
            </a:r>
            <a:endParaRPr lang="en-US" sz="2400" dirty="0"/>
          </a:p>
          <a:p>
            <a:pPr marL="342900" indent="-342900" algn="just" fontAlgn="auto">
              <a:spcBef>
                <a:spcPts val="0"/>
              </a:spcBef>
              <a:spcAft>
                <a:spcPts val="0"/>
              </a:spcAft>
              <a:buClrTx/>
              <a:buSzTx/>
              <a:buFont typeface="Arial" pitchFamily="34" charset="0"/>
              <a:buChar char="•"/>
              <a:defRPr/>
            </a:pPr>
            <a:r>
              <a:rPr lang="id-ID" sz="2400" dirty="0"/>
              <a:t>Dengan menyelesaikan pelatihan manajemen proyek dan membuktikan perintah dari fundamental dengan mendapatkan sertifikasi Project Management Institute (PMI) Manajemen Proyek Professional atau CompTIA Proyek +, administrator dapat menunjukkan inisiatif dan keahlian dalam upaya untuk memenangkan promosi manajemen proyek. Demikian juga, sebuah teknologi dukungan mungkin memanfaatkan akreditasi Microsoft Certified Profesional IT (MCITP) untuk mendapatkan posisi baru sebagai administrator server.</a:t>
            </a:r>
          </a:p>
          <a:p>
            <a:pPr algn="just"/>
            <a:endParaRPr lang="en-US" sz="2400" dirty="0"/>
          </a:p>
        </p:txBody>
      </p:sp>
      <p:sp>
        <p:nvSpPr>
          <p:cNvPr id="7170" name="Rectangle 2"/>
          <p:cNvSpPr>
            <a:spLocks noGrp="1" noChangeArrowheads="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pPr marL="0" indent="0" algn="just" fontAlgn="auto">
              <a:spcBef>
                <a:spcPts val="0"/>
              </a:spcBef>
              <a:spcAft>
                <a:spcPts val="0"/>
              </a:spcAft>
              <a:buClrTx/>
              <a:buSzTx/>
              <a:buNone/>
              <a:defRPr/>
            </a:pPr>
            <a:r>
              <a:rPr lang="en-US" sz="2000" b="1" dirty="0" smtClean="0"/>
              <a:t>4. </a:t>
            </a:r>
            <a:r>
              <a:rPr lang="id-ID" sz="2000" b="1" dirty="0" smtClean="0"/>
              <a:t>generasi </a:t>
            </a:r>
            <a:r>
              <a:rPr lang="id-ID" sz="2000" b="1" dirty="0"/>
              <a:t>baru sertifikasi IT peningkatan </a:t>
            </a:r>
            <a:r>
              <a:rPr lang="id-ID" sz="2000" b="1" dirty="0" smtClean="0"/>
              <a:t>relevansi</a:t>
            </a:r>
            <a:endParaRPr lang="en-US" sz="2000" dirty="0"/>
          </a:p>
          <a:p>
            <a:pPr marL="0" indent="0" algn="just" fontAlgn="auto">
              <a:spcBef>
                <a:spcPts val="0"/>
              </a:spcBef>
              <a:spcAft>
                <a:spcPts val="0"/>
              </a:spcAft>
              <a:buClrTx/>
              <a:buSzTx/>
              <a:buNone/>
              <a:defRPr/>
            </a:pPr>
            <a:endParaRPr lang="en-US" sz="2000" dirty="0" smtClean="0"/>
          </a:p>
          <a:p>
            <a:pPr marL="342900" indent="-342900" algn="just" fontAlgn="auto">
              <a:spcBef>
                <a:spcPts val="0"/>
              </a:spcBef>
              <a:spcAft>
                <a:spcPts val="0"/>
              </a:spcAft>
              <a:buClrTx/>
              <a:buSzTx/>
              <a:defRPr/>
            </a:pPr>
            <a:r>
              <a:rPr lang="id-ID" sz="2000" dirty="0" smtClean="0"/>
              <a:t>Segala </a:t>
            </a:r>
            <a:r>
              <a:rPr lang="id-ID" sz="2000" dirty="0"/>
              <a:t>sesuatu di kebutuhan teknologi perlu pengerjaan ulang, banyak organisasi, termasuk CompTIA dan Cisco, yang pembenahan dan mendesain ulang ujian dan inisiatif pembelajaran. Dan Microsoft benar-benar berdiri keluar karena berbagai dan dampak perubahan dibuat untuk pelatihan dan program </a:t>
            </a:r>
            <a:r>
              <a:rPr lang="id-ID" sz="2000" dirty="0" smtClean="0"/>
              <a:t>sertifikasi.</a:t>
            </a:r>
            <a:endParaRPr lang="en-US" sz="2000" dirty="0" smtClean="0"/>
          </a:p>
          <a:p>
            <a:pPr marL="342900" indent="-342900" algn="just" fontAlgn="auto">
              <a:spcBef>
                <a:spcPts val="0"/>
              </a:spcBef>
              <a:spcAft>
                <a:spcPts val="0"/>
              </a:spcAft>
              <a:buClrTx/>
              <a:buSzTx/>
              <a:defRPr/>
            </a:pPr>
            <a:r>
              <a:rPr lang="id-ID" sz="2000" dirty="0" smtClean="0"/>
              <a:t>Generasi </a:t>
            </a:r>
            <a:r>
              <a:rPr lang="id-ID" sz="2000" dirty="0"/>
              <a:t>baru Microsoft sertifikasi - termasuk baru MCITP, Microsoft Certified Technology Specialist (MCT), dan Microsoft Certified Professional Developer (MCPD) akreditasi - peta langsung dengan kebutuhan dunia nyata.</a:t>
            </a:r>
          </a:p>
          <a:p>
            <a:pPr algn="just"/>
            <a:endParaRPr lang="en-US" sz="2000" dirty="0"/>
          </a:p>
        </p:txBody>
      </p:sp>
      <p:sp>
        <p:nvSpPr>
          <p:cNvPr id="8194" name="Rectangle 2"/>
          <p:cNvSpPr>
            <a:spLocks noGrp="1" noChangeArrowheads="1"/>
          </p:cNvSpPr>
          <p:nvPr>
            <p:ph type="title"/>
          </p:nvPr>
        </p:nvSpPr>
        <p:spPr/>
        <p:txBody>
          <a:bodyPr/>
          <a:lstStyle/>
          <a:p>
            <a:pPr fontAlgn="auto">
              <a:spcAft>
                <a:spcPts val="0"/>
              </a:spcAft>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normAutofit fontScale="92500" lnSpcReduction="10000"/>
          </a:bodyPr>
          <a:lstStyle/>
          <a:p>
            <a:pPr marL="109537" indent="0" algn="just">
              <a:buNone/>
            </a:pPr>
            <a:r>
              <a:rPr lang="en-US" sz="2800" b="1" dirty="0" smtClean="0"/>
              <a:t>5. </a:t>
            </a:r>
            <a:r>
              <a:rPr lang="id-ID" sz="2800" b="1" dirty="0" smtClean="0"/>
              <a:t>Organisasi </a:t>
            </a:r>
            <a:r>
              <a:rPr lang="id-ID" sz="2800" b="1" dirty="0"/>
              <a:t>akan menjadi lebih </a:t>
            </a:r>
            <a:r>
              <a:rPr lang="id-ID" sz="2800" b="1" dirty="0" smtClean="0"/>
              <a:t>diskriminatif</a:t>
            </a:r>
            <a:endParaRPr lang="en-US" sz="2800" b="1" dirty="0" smtClean="0"/>
          </a:p>
          <a:p>
            <a:pPr marL="109537" indent="0" algn="just">
              <a:buNone/>
            </a:pPr>
            <a:r>
              <a:rPr lang="id-ID" sz="2800" dirty="0" smtClean="0"/>
              <a:t/>
            </a:r>
            <a:br>
              <a:rPr lang="id-ID" sz="2800" dirty="0" smtClean="0"/>
            </a:br>
            <a:endParaRPr lang="en-US" sz="2800" dirty="0" smtClean="0"/>
          </a:p>
          <a:p>
            <a:pPr algn="just">
              <a:buFont typeface="Wingdings" pitchFamily="2" charset="2"/>
              <a:buChar char="Ø"/>
            </a:pPr>
            <a:r>
              <a:rPr lang="id-ID" sz="2800" dirty="0" smtClean="0"/>
              <a:t>Sebagai </a:t>
            </a:r>
            <a:r>
              <a:rPr lang="id-ID" sz="2800" dirty="0"/>
              <a:t>klien lebih dekat menjaga biaya dan menjadi lebih cerdas, organisasi perlu untuk melakukan outsourcing layanan komputer dan dukungan akan ingin memastikan perusahaan dan teknisi mereka menyewa </a:t>
            </a:r>
            <a:r>
              <a:rPr lang="id-ID" sz="2800" dirty="0" smtClean="0"/>
              <a:t>kompeten.</a:t>
            </a:r>
            <a:endParaRPr lang="en-US" sz="2800" dirty="0" smtClean="0"/>
          </a:p>
          <a:p>
            <a:pPr algn="just">
              <a:buFont typeface="Wingdings" pitchFamily="2" charset="2"/>
              <a:buChar char="Ø"/>
            </a:pPr>
            <a:r>
              <a:rPr lang="id-ID" sz="2800" dirty="0" smtClean="0"/>
              <a:t>Sertifikasi </a:t>
            </a:r>
            <a:r>
              <a:rPr lang="id-ID" sz="2800" dirty="0"/>
              <a:t>TI adalah metode yang bagus untuk konsultan untuk menunjukkan keterampilan, pengetahuan, dan keahlian untuk klien potensial.</a:t>
            </a:r>
            <a:endParaRPr lang="en-US" sz="2800" dirty="0"/>
          </a:p>
        </p:txBody>
      </p:sp>
      <p:sp>
        <p:nvSpPr>
          <p:cNvPr id="9218" name="Rectangle 2"/>
          <p:cNvSpPr>
            <a:spLocks noGrp="1" noChangeArrowheads="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pPr marL="109537" indent="0">
              <a:buNone/>
            </a:pPr>
            <a:r>
              <a:rPr lang="en-US" sz="2000" b="1" dirty="0" smtClean="0"/>
              <a:t>6.</a:t>
            </a:r>
            <a:r>
              <a:rPr lang="id-ID" sz="2000" b="1" dirty="0" smtClean="0"/>
              <a:t> </a:t>
            </a:r>
            <a:r>
              <a:rPr lang="id-ID" sz="2000" b="1" dirty="0"/>
              <a:t>Produk baru akan mendapatkan momentum</a:t>
            </a:r>
            <a:r>
              <a:rPr lang="id-ID" sz="2000" dirty="0"/>
              <a:t/>
            </a:r>
            <a:br>
              <a:rPr lang="id-ID" sz="2000" dirty="0"/>
            </a:br>
            <a:endParaRPr lang="en-US" sz="2000" dirty="0" smtClean="0"/>
          </a:p>
          <a:p>
            <a:pPr algn="just">
              <a:buFont typeface="Wingdings" pitchFamily="2" charset="2"/>
              <a:buChar char="Ø"/>
            </a:pPr>
            <a:r>
              <a:rPr lang="id-ID" sz="2000" dirty="0" smtClean="0"/>
              <a:t>Sebagai </a:t>
            </a:r>
            <a:r>
              <a:rPr lang="id-ID" sz="2000" dirty="0"/>
              <a:t>organisasi mulai mengganti peralatan yang lebih tua atau gagal dengan produk-produk baru, dan sebagai segudang faktor lain mengharuskan platform baru akan digunakan, organisasi ini akan mencari teknisi yang memenuhi syarat IT, manajer, dan konsultan untuk merencanakan, menyebarkan, dan mengelola </a:t>
            </a:r>
            <a:r>
              <a:rPr lang="id-ID" sz="2000" dirty="0" smtClean="0"/>
              <a:t>upgrade.</a:t>
            </a:r>
            <a:endParaRPr lang="en-US" sz="2000" dirty="0" smtClean="0"/>
          </a:p>
          <a:p>
            <a:pPr algn="just">
              <a:buFont typeface="Wingdings" pitchFamily="2" charset="2"/>
              <a:buChar char="Ø"/>
            </a:pPr>
            <a:r>
              <a:rPr lang="id-ID" sz="2000" dirty="0" smtClean="0"/>
              <a:t>Karyawan </a:t>
            </a:r>
            <a:r>
              <a:rPr lang="id-ID" sz="2000" dirty="0"/>
              <a:t>harus selaras dengan keahlian mereka dengan </a:t>
            </a:r>
            <a:r>
              <a:rPr lang="id-ID" sz="2000"/>
              <a:t>produk </a:t>
            </a:r>
            <a:r>
              <a:rPr lang="id-ID" sz="2000" smtClean="0"/>
              <a:t>baru.Jika </a:t>
            </a:r>
            <a:r>
              <a:rPr lang="id-ID" sz="2000" dirty="0"/>
              <a:t>Anda dapat menunjukkan keterampilan dan keahlian dengan platform ini, Anda akan lebih baik diposisikan untuk menyediakan layanan tersebut.</a:t>
            </a:r>
            <a:endParaRPr lang="en-US" sz="2000" dirty="0"/>
          </a:p>
        </p:txBody>
      </p:sp>
      <p:sp>
        <p:nvSpPr>
          <p:cNvPr id="10242" name="Rectangle 2"/>
          <p:cNvSpPr>
            <a:spLocks noGrp="1" noChangeArrowheads="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marL="457200" indent="-457200" algn="just" fontAlgn="auto">
              <a:spcBef>
                <a:spcPts val="0"/>
              </a:spcBef>
              <a:spcAft>
                <a:spcPts val="0"/>
              </a:spcAft>
              <a:buClrTx/>
              <a:buSzTx/>
              <a:buAutoNum type="arabicPeriod" startAt="7"/>
              <a:defRPr/>
            </a:pPr>
            <a:r>
              <a:rPr lang="id-ID" sz="2000" b="1" dirty="0" smtClean="0"/>
              <a:t>Organisasi </a:t>
            </a:r>
            <a:r>
              <a:rPr lang="id-ID" sz="2000" b="1" dirty="0"/>
              <a:t>harus meminimalkan </a:t>
            </a:r>
            <a:r>
              <a:rPr lang="id-ID" sz="2000" b="1" dirty="0" smtClean="0"/>
              <a:t>downtime</a:t>
            </a:r>
            <a:endParaRPr lang="en-US" sz="2000" dirty="0" smtClean="0"/>
          </a:p>
          <a:p>
            <a:pPr marL="0" indent="0" algn="just" fontAlgn="auto">
              <a:spcBef>
                <a:spcPts val="0"/>
              </a:spcBef>
              <a:spcAft>
                <a:spcPts val="0"/>
              </a:spcAft>
              <a:buClrTx/>
              <a:buSzTx/>
              <a:buNone/>
              <a:defRPr/>
            </a:pPr>
            <a:endParaRPr lang="en-US" sz="2000" dirty="0"/>
          </a:p>
          <a:p>
            <a:pPr marL="342900" indent="-342900" algn="just" fontAlgn="auto">
              <a:spcBef>
                <a:spcPts val="0"/>
              </a:spcBef>
              <a:spcAft>
                <a:spcPts val="0"/>
              </a:spcAft>
              <a:buClrTx/>
              <a:buSzTx/>
              <a:buFont typeface="Wingdings" pitchFamily="2" charset="2"/>
              <a:buChar char="Ø"/>
              <a:defRPr/>
            </a:pPr>
            <a:r>
              <a:rPr lang="id-ID" sz="2000" dirty="0" smtClean="0"/>
              <a:t>Program </a:t>
            </a:r>
            <a:r>
              <a:rPr lang="id-ID" sz="2000" dirty="0"/>
              <a:t>sertifikasi TI adalah salah satu metode untuk memastikan bahwa anggota staf memiliki pelatihan dan instruksi yang diperlukan untuk memenuhi tanggung jawab </a:t>
            </a:r>
            <a:r>
              <a:rPr lang="id-ID" sz="2000" dirty="0" smtClean="0"/>
              <a:t>tertentu.</a:t>
            </a:r>
            <a:endParaRPr lang="en-US" sz="2000" dirty="0" smtClean="0"/>
          </a:p>
          <a:p>
            <a:pPr marL="342900" indent="-342900" algn="just" fontAlgn="auto">
              <a:spcBef>
                <a:spcPts val="0"/>
              </a:spcBef>
              <a:spcAft>
                <a:spcPts val="0"/>
              </a:spcAft>
              <a:buClrTx/>
              <a:buSzTx/>
              <a:buFont typeface="Wingdings" pitchFamily="2" charset="2"/>
              <a:buChar char="Ø"/>
              <a:defRPr/>
            </a:pPr>
            <a:r>
              <a:rPr lang="id-ID" sz="2000" dirty="0" smtClean="0"/>
              <a:t>Karyawan </a:t>
            </a:r>
            <a:r>
              <a:rPr lang="id-ID" sz="2000" dirty="0"/>
              <a:t>yang lebih terlatih dan terdidik sebagai hasil dari upaya sertifikasi akan cenderung untuk melakukan kesalahan yang menyebabkan kegagalan. Dan ketika pemadaman terjadi, pendidikan dan pelatihan yang sesuai akan terbukti membantu dalam mempercepat recoveryServer, desktop, dan downtime jaringan, serta rata-rata waktu untuk </a:t>
            </a:r>
            <a:r>
              <a:rPr lang="id-ID" sz="2000" dirty="0" smtClean="0"/>
              <a:t>memperbaiki.</a:t>
            </a:r>
            <a:endParaRPr lang="id-ID" sz="2000" dirty="0"/>
          </a:p>
          <a:p>
            <a:pPr algn="just"/>
            <a:endParaRPr lang="en-US" sz="2000" dirty="0"/>
          </a:p>
        </p:txBody>
      </p:sp>
      <p:sp>
        <p:nvSpPr>
          <p:cNvPr id="11266" name="Rectangle 2"/>
          <p:cNvSpPr>
            <a:spLocks noGrp="1" noChangeArrowheads="1"/>
          </p:cNvSpPr>
          <p:nvPr>
            <p:ph type="title"/>
          </p:nvPr>
        </p:nvSpPr>
        <p:spPr/>
        <p:txBody>
          <a:bodyPr/>
          <a:lstStyle/>
          <a:p>
            <a:pPr fontAlgn="auto">
              <a:spcAft>
                <a:spcPts val="0"/>
              </a:spcAft>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0"/>
            <a:ext cx="8229600" cy="6019800"/>
          </a:xfrm>
        </p:spPr>
        <p:txBody>
          <a:bodyPr/>
          <a:lstStyle/>
          <a:p>
            <a:pPr marL="0" indent="0" algn="just" fontAlgn="auto">
              <a:spcBef>
                <a:spcPts val="0"/>
              </a:spcBef>
              <a:spcAft>
                <a:spcPts val="0"/>
              </a:spcAft>
              <a:buClrTx/>
              <a:buSzTx/>
              <a:buNone/>
              <a:defRPr/>
            </a:pPr>
            <a:r>
              <a:rPr lang="en-US" sz="2000" b="1" dirty="0" smtClean="0"/>
              <a:t>8. </a:t>
            </a:r>
            <a:r>
              <a:rPr lang="id-ID" sz="2000" b="1" dirty="0" smtClean="0"/>
              <a:t>Organisasi </a:t>
            </a:r>
            <a:r>
              <a:rPr lang="id-ID" sz="2000" b="1" dirty="0"/>
              <a:t>perlu untuk mengurangi </a:t>
            </a:r>
            <a:r>
              <a:rPr lang="id-ID" sz="2000" b="1" dirty="0" smtClean="0"/>
              <a:t>biaya</a:t>
            </a:r>
            <a:endParaRPr lang="en-US" sz="2000" dirty="0" smtClean="0"/>
          </a:p>
          <a:p>
            <a:pPr marL="0" indent="0" algn="just" fontAlgn="auto">
              <a:spcBef>
                <a:spcPts val="0"/>
              </a:spcBef>
              <a:spcAft>
                <a:spcPts val="0"/>
              </a:spcAft>
              <a:buClrTx/>
              <a:buSzTx/>
              <a:buNone/>
              <a:defRPr/>
            </a:pPr>
            <a:endParaRPr lang="en-US" sz="2000" dirty="0"/>
          </a:p>
          <a:p>
            <a:pPr marL="342900" indent="-342900" algn="just" fontAlgn="auto">
              <a:spcBef>
                <a:spcPts val="0"/>
              </a:spcBef>
              <a:spcAft>
                <a:spcPts val="0"/>
              </a:spcAft>
              <a:buClrTx/>
              <a:buSzTx/>
              <a:buFont typeface="Wingdings" pitchFamily="2" charset="2"/>
              <a:buChar char="Ø"/>
              <a:defRPr/>
            </a:pPr>
            <a:r>
              <a:rPr lang="id-ID" sz="2000" dirty="0" smtClean="0"/>
              <a:t>Mengurangi </a:t>
            </a:r>
            <a:r>
              <a:rPr lang="id-ID" sz="2000" dirty="0"/>
              <a:t>biaya operasional menjadi penting dalam beberapa bisnis. Selama periode resesi, organisasi diwajibkan untuk memaksimalkan efisiensi. Akibatnya, kebutuhan produktivitas menjadi lebih besar bagi setiap pekerja</a:t>
            </a:r>
            <a:r>
              <a:rPr lang="id-ID" sz="2000" dirty="0" smtClean="0"/>
              <a:t>.</a:t>
            </a:r>
            <a:endParaRPr lang="en-US" sz="2000" dirty="0" smtClean="0"/>
          </a:p>
          <a:p>
            <a:pPr marL="342900" indent="-342900" algn="just" fontAlgn="auto">
              <a:spcBef>
                <a:spcPts val="0"/>
              </a:spcBef>
              <a:spcAft>
                <a:spcPts val="0"/>
              </a:spcAft>
              <a:buClrTx/>
              <a:buSzTx/>
              <a:buFont typeface="Wingdings" pitchFamily="2" charset="2"/>
              <a:buChar char="Ø"/>
              <a:defRPr/>
            </a:pPr>
            <a:r>
              <a:rPr lang="id-ID" sz="2000" dirty="0" smtClean="0"/>
              <a:t>Dari </a:t>
            </a:r>
            <a:r>
              <a:rPr lang="id-ID" sz="2000" dirty="0"/>
              <a:t>perspektif dingin dan menghitung, IT sertifikasi adalah salah satu metode yang telah terbukti untuk meningkatkan biaya gaji organisasi. Dengan memastikan bahwa teknisi memiliki keterampilan khusus melalui program pelatihan dan sertifikasi, apakah keterampilan-keterampilan menargetkan dukungan desktop atau desain jaringan dan optimasi, organisasi tahu bahwa upaya sertifikasi IT membantu memaksimalkan </a:t>
            </a:r>
            <a:r>
              <a:rPr lang="id-ID" sz="2000" dirty="0" smtClean="0"/>
              <a:t>ROI.</a:t>
            </a:r>
            <a:endParaRPr lang="en-US" sz="2000" dirty="0"/>
          </a:p>
          <a:p>
            <a:pPr marL="342900" indent="-342900" algn="just" fontAlgn="auto">
              <a:spcBef>
                <a:spcPts val="0"/>
              </a:spcBef>
              <a:spcAft>
                <a:spcPts val="0"/>
              </a:spcAft>
              <a:buClrTx/>
              <a:buSzTx/>
              <a:buFont typeface="Wingdings" pitchFamily="2" charset="2"/>
              <a:buChar char="Ø"/>
              <a:defRPr/>
            </a:pPr>
            <a:r>
              <a:rPr lang="id-ID" sz="2000" dirty="0" smtClean="0"/>
              <a:t>Sebuah </a:t>
            </a:r>
            <a:r>
              <a:rPr lang="id-ID" sz="2000" dirty="0"/>
              <a:t>studi Kotler Marketing Group diterbitkan oleh CompTIA mengungkapkan sertifikasi diaktifkan organisasi untuk mengurangi biaya, mengidentifikasi kesenjangan pengetahuan, dan meningkatkan produktivitas. Selain itu, sertifikasi terbukti membantu dalam meningkatkan uptime dan mengurangi omset.</a:t>
            </a:r>
          </a:p>
          <a:p>
            <a:pPr algn="just"/>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297</TotalTime>
  <Words>726</Words>
  <Application>Microsoft Office PowerPoint</Application>
  <PresentationFormat>On-screen Show (4:3)</PresentationFormat>
  <Paragraphs>80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Pentingnya IT Sertifikation</vt:lpstr>
      <vt:lpstr>Alasan Mengapa Sertifikat Itu Penting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&lt;arabianhorse&gt;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ismail - [2010]</cp:lastModifiedBy>
  <cp:revision>53</cp:revision>
  <dcterms:created xsi:type="dcterms:W3CDTF">2009-10-19T08:09:40Z</dcterms:created>
  <dcterms:modified xsi:type="dcterms:W3CDTF">2015-10-21T08:20:40Z</dcterms:modified>
</cp:coreProperties>
</file>