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7" r:id="rId1"/>
  </p:sldMasterIdLst>
  <p:notesMasterIdLst>
    <p:notesMasterId r:id="rId25"/>
  </p:notesMasterIdLst>
  <p:sldIdLst>
    <p:sldId id="256" r:id="rId2"/>
    <p:sldId id="272" r:id="rId3"/>
    <p:sldId id="273" r:id="rId4"/>
    <p:sldId id="271" r:id="rId5"/>
    <p:sldId id="274" r:id="rId6"/>
    <p:sldId id="277" r:id="rId7"/>
    <p:sldId id="278" r:id="rId8"/>
    <p:sldId id="275" r:id="rId9"/>
    <p:sldId id="280" r:id="rId10"/>
    <p:sldId id="281" r:id="rId11"/>
    <p:sldId id="282" r:id="rId12"/>
    <p:sldId id="259" r:id="rId13"/>
    <p:sldId id="284" r:id="rId14"/>
    <p:sldId id="285" r:id="rId15"/>
    <p:sldId id="286" r:id="rId16"/>
    <p:sldId id="287" r:id="rId17"/>
    <p:sldId id="283" r:id="rId18"/>
    <p:sldId id="260" r:id="rId19"/>
    <p:sldId id="288" r:id="rId20"/>
    <p:sldId id="262" r:id="rId21"/>
    <p:sldId id="258" r:id="rId22"/>
    <p:sldId id="270" r:id="rId23"/>
    <p:sldId id="267" r:id="rId24"/>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45" d="100"/>
          <a:sy n="45" d="100"/>
        </p:scale>
        <p:origin x="-672"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0EF2B60-1BAC-4A40-8A80-3BC5E5E3B979}" type="datetimeFigureOut">
              <a:rPr lang="en-US" smtClean="0"/>
              <a:pPr/>
              <a:t>12/7/2013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CEED3B4-8287-414E-A3B1-542B328794B1}"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CEED3B4-8287-414E-A3B1-542B328794B1}" type="slidenum">
              <a:rPr lang="en-US" smtClean="0"/>
              <a:pPr/>
              <a:t>21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pPr>
              <a:defRPr/>
            </a:pPr>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pPr>
              <a:defRPr/>
            </a:pPr>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pPr>
              <a:defRPr/>
            </a:pPr>
            <a:fld id="{4E313148-2232-4BA6-88EC-1CBBA0E84B38}" type="slidenum">
              <a:rPr lang="en-US" smtClean="0"/>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endParaRPr lang="en-US"/>
          </a:p>
        </p:txBody>
      </p:sp>
      <p:sp>
        <p:nvSpPr>
          <p:cNvPr id="5" name="Footer Placeholder 4"/>
          <p:cNvSpPr>
            <a:spLocks noGrp="1"/>
          </p:cNvSpPr>
          <p:nvPr>
            <p:ph type="ftr" sz="quarter" idx="11"/>
          </p:nvPr>
        </p:nvSpPr>
        <p:spPr/>
        <p:txBody>
          <a:bodyPr/>
          <a:lstStyle>
            <a:extLst/>
          </a:lstStyle>
          <a:p>
            <a:pPr>
              <a:defRPr/>
            </a:pPr>
            <a:endParaRPr lang="en-US"/>
          </a:p>
        </p:txBody>
      </p:sp>
      <p:sp>
        <p:nvSpPr>
          <p:cNvPr id="6" name="Slide Number Placeholder 5"/>
          <p:cNvSpPr>
            <a:spLocks noGrp="1"/>
          </p:cNvSpPr>
          <p:nvPr>
            <p:ph type="sldNum" sz="quarter" idx="12"/>
          </p:nvPr>
        </p:nvSpPr>
        <p:spPr/>
        <p:txBody>
          <a:bodyPr/>
          <a:lstStyle>
            <a:extLst/>
          </a:lstStyle>
          <a:p>
            <a:pPr>
              <a:defRPr/>
            </a:pPr>
            <a:fld id="{662881FD-A9E5-43B6-AA33-96CE9631AECD}"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endParaRPr lang="en-US"/>
          </a:p>
        </p:txBody>
      </p:sp>
      <p:sp>
        <p:nvSpPr>
          <p:cNvPr id="5" name="Footer Placeholder 4"/>
          <p:cNvSpPr>
            <a:spLocks noGrp="1"/>
          </p:cNvSpPr>
          <p:nvPr>
            <p:ph type="ftr" sz="quarter" idx="11"/>
          </p:nvPr>
        </p:nvSpPr>
        <p:spPr/>
        <p:txBody>
          <a:bodyPr/>
          <a:lstStyle>
            <a:extLst/>
          </a:lstStyle>
          <a:p>
            <a:pPr>
              <a:defRPr/>
            </a:pPr>
            <a:endParaRPr lang="en-US"/>
          </a:p>
        </p:txBody>
      </p:sp>
      <p:sp>
        <p:nvSpPr>
          <p:cNvPr id="6" name="Slide Number Placeholder 5"/>
          <p:cNvSpPr>
            <a:spLocks noGrp="1"/>
          </p:cNvSpPr>
          <p:nvPr>
            <p:ph type="sldNum" sz="quarter" idx="12"/>
          </p:nvPr>
        </p:nvSpPr>
        <p:spPr/>
        <p:txBody>
          <a:bodyPr/>
          <a:lstStyle>
            <a:extLst/>
          </a:lstStyle>
          <a:p>
            <a:pPr>
              <a:defRPr/>
            </a:pPr>
            <a:fld id="{CFC026CF-7D82-484C-9CAC-B62DEEC0C7DE}" type="slidenum">
              <a:rPr lang="en-US" smtClean="0"/>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endParaRPr lang="en-US"/>
          </a:p>
        </p:txBody>
      </p:sp>
      <p:sp>
        <p:nvSpPr>
          <p:cNvPr id="5" name="Footer Placeholder 4"/>
          <p:cNvSpPr>
            <a:spLocks noGrp="1"/>
          </p:cNvSpPr>
          <p:nvPr>
            <p:ph type="ftr" sz="quarter" idx="11"/>
          </p:nvPr>
        </p:nvSpPr>
        <p:spPr/>
        <p:txBody>
          <a:bodyPr/>
          <a:lstStyle>
            <a:extLst/>
          </a:lstStyle>
          <a:p>
            <a:pPr>
              <a:defRPr/>
            </a:pPr>
            <a:endParaRPr lang="en-US"/>
          </a:p>
        </p:txBody>
      </p:sp>
      <p:sp>
        <p:nvSpPr>
          <p:cNvPr id="6" name="Slide Number Placeholder 5"/>
          <p:cNvSpPr>
            <a:spLocks noGrp="1"/>
          </p:cNvSpPr>
          <p:nvPr>
            <p:ph type="sldNum" sz="quarter" idx="12"/>
          </p:nvPr>
        </p:nvSpPr>
        <p:spPr/>
        <p:txBody>
          <a:bodyPr/>
          <a:lstStyle>
            <a:extLst/>
          </a:lstStyle>
          <a:p>
            <a:pPr>
              <a:defRPr/>
            </a:pPr>
            <a:fld id="{E429873D-84F6-49FB-A0F0-1323B57E1791}" type="slidenum">
              <a:rPr lang="en-US" smtClean="0"/>
              <a:pPr>
                <a:defRPr/>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pPr>
              <a:defRPr/>
            </a:pPr>
            <a:endParaRPr lang="en-US"/>
          </a:p>
        </p:txBody>
      </p:sp>
      <p:sp>
        <p:nvSpPr>
          <p:cNvPr id="5" name="Footer Placeholder 4"/>
          <p:cNvSpPr>
            <a:spLocks noGrp="1"/>
          </p:cNvSpPr>
          <p:nvPr>
            <p:ph type="ftr" sz="quarter" idx="11"/>
          </p:nvPr>
        </p:nvSpPr>
        <p:spPr/>
        <p:txBody>
          <a:bodyPr/>
          <a:lstStyle>
            <a:extLst/>
          </a:lstStyle>
          <a:p>
            <a:pPr>
              <a:defRPr/>
            </a:pPr>
            <a:endParaRPr lang="en-US"/>
          </a:p>
        </p:txBody>
      </p:sp>
      <p:sp>
        <p:nvSpPr>
          <p:cNvPr id="6" name="Slide Number Placeholder 5"/>
          <p:cNvSpPr>
            <a:spLocks noGrp="1"/>
          </p:cNvSpPr>
          <p:nvPr>
            <p:ph type="sldNum" sz="quarter" idx="12"/>
          </p:nvPr>
        </p:nvSpPr>
        <p:spPr/>
        <p:txBody>
          <a:bodyPr/>
          <a:lstStyle>
            <a:extLst/>
          </a:lstStyle>
          <a:p>
            <a:pPr>
              <a:defRPr/>
            </a:pPr>
            <a:fld id="{B4DFF422-8EA5-4FE3-8E77-63A86690432B}" type="slidenum">
              <a:rPr lang="en-US" smtClean="0"/>
              <a:pPr>
                <a:defRPr/>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pPr>
              <a:defRPr/>
            </a:pPr>
            <a:endParaRPr lang="en-US"/>
          </a:p>
        </p:txBody>
      </p:sp>
      <p:sp>
        <p:nvSpPr>
          <p:cNvPr id="6" name="Footer Placeholder 5"/>
          <p:cNvSpPr>
            <a:spLocks noGrp="1"/>
          </p:cNvSpPr>
          <p:nvPr>
            <p:ph type="ftr" sz="quarter" idx="11"/>
          </p:nvPr>
        </p:nvSpPr>
        <p:spPr/>
        <p:txBody>
          <a:bodyPr/>
          <a:lstStyle>
            <a:extLst/>
          </a:lstStyle>
          <a:p>
            <a:pPr>
              <a:defRPr/>
            </a:pPr>
            <a:endParaRPr lang="en-US"/>
          </a:p>
        </p:txBody>
      </p:sp>
      <p:sp>
        <p:nvSpPr>
          <p:cNvPr id="7" name="Slide Number Placeholder 6"/>
          <p:cNvSpPr>
            <a:spLocks noGrp="1"/>
          </p:cNvSpPr>
          <p:nvPr>
            <p:ph type="sldNum" sz="quarter" idx="12"/>
          </p:nvPr>
        </p:nvSpPr>
        <p:spPr/>
        <p:txBody>
          <a:bodyPr/>
          <a:lstStyle>
            <a:extLst/>
          </a:lstStyle>
          <a:p>
            <a:pPr>
              <a:defRPr/>
            </a:pPr>
            <a:fld id="{740DB003-9F9F-4538-B07D-ABC6D3D520E1}" type="slidenum">
              <a:rPr lang="en-US" smtClean="0"/>
              <a:pPr>
                <a:defRPr/>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pPr>
              <a:defRPr/>
            </a:pPr>
            <a:endParaRPr lang="en-US"/>
          </a:p>
        </p:txBody>
      </p:sp>
      <p:sp>
        <p:nvSpPr>
          <p:cNvPr id="8" name="Footer Placeholder 7"/>
          <p:cNvSpPr>
            <a:spLocks noGrp="1"/>
          </p:cNvSpPr>
          <p:nvPr>
            <p:ph type="ftr" sz="quarter" idx="11"/>
          </p:nvPr>
        </p:nvSpPr>
        <p:spPr/>
        <p:txBody>
          <a:bodyPr/>
          <a:lstStyle>
            <a:extLst/>
          </a:lstStyle>
          <a:p>
            <a:pPr>
              <a:defRPr/>
            </a:pPr>
            <a:endParaRPr lang="en-US"/>
          </a:p>
        </p:txBody>
      </p:sp>
      <p:sp>
        <p:nvSpPr>
          <p:cNvPr id="9" name="Slide Number Placeholder 8"/>
          <p:cNvSpPr>
            <a:spLocks noGrp="1"/>
          </p:cNvSpPr>
          <p:nvPr>
            <p:ph type="sldNum" sz="quarter" idx="12"/>
          </p:nvPr>
        </p:nvSpPr>
        <p:spPr/>
        <p:txBody>
          <a:bodyPr/>
          <a:lstStyle>
            <a:extLst/>
          </a:lstStyle>
          <a:p>
            <a:pPr>
              <a:defRPr/>
            </a:pPr>
            <a:fld id="{476949A1-C86D-42E1-B5FA-158DF87CC02A}" type="slidenum">
              <a:rPr lang="en-US" smtClean="0"/>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pPr>
              <a:defRPr/>
            </a:pPr>
            <a:endParaRPr lang="en-US"/>
          </a:p>
        </p:txBody>
      </p:sp>
      <p:sp>
        <p:nvSpPr>
          <p:cNvPr id="4" name="Footer Placeholder 3"/>
          <p:cNvSpPr>
            <a:spLocks noGrp="1"/>
          </p:cNvSpPr>
          <p:nvPr>
            <p:ph type="ftr" sz="quarter" idx="11"/>
          </p:nvPr>
        </p:nvSpPr>
        <p:spPr/>
        <p:txBody>
          <a:bodyPr/>
          <a:lstStyle>
            <a:extLst/>
          </a:lstStyle>
          <a:p>
            <a:pPr>
              <a:defRPr/>
            </a:pPr>
            <a:endParaRPr lang="en-US"/>
          </a:p>
        </p:txBody>
      </p:sp>
      <p:sp>
        <p:nvSpPr>
          <p:cNvPr id="5" name="Slide Number Placeholder 4"/>
          <p:cNvSpPr>
            <a:spLocks noGrp="1"/>
          </p:cNvSpPr>
          <p:nvPr>
            <p:ph type="sldNum" sz="quarter" idx="12"/>
          </p:nvPr>
        </p:nvSpPr>
        <p:spPr/>
        <p:txBody>
          <a:bodyPr/>
          <a:lstStyle>
            <a:extLst/>
          </a:lstStyle>
          <a:p>
            <a:pPr>
              <a:defRPr/>
            </a:pPr>
            <a:fld id="{9811F900-A8D0-4C51-866A-4BDD828D5A48}" type="slidenum">
              <a:rPr lang="en-US" smtClean="0"/>
              <a:pPr>
                <a:defRPr/>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pPr>
              <a:defRPr/>
            </a:pPr>
            <a:endParaRPr lang="en-US"/>
          </a:p>
        </p:txBody>
      </p:sp>
      <p:sp>
        <p:nvSpPr>
          <p:cNvPr id="3" name="Footer Placeholder 2"/>
          <p:cNvSpPr>
            <a:spLocks noGrp="1"/>
          </p:cNvSpPr>
          <p:nvPr>
            <p:ph type="ftr" sz="quarter" idx="11"/>
          </p:nvPr>
        </p:nvSpPr>
        <p:spPr/>
        <p:txBody>
          <a:bodyPr/>
          <a:lstStyle>
            <a:extLst/>
          </a:lstStyle>
          <a:p>
            <a:pPr>
              <a:defRPr/>
            </a:pPr>
            <a:endParaRPr lang="en-US"/>
          </a:p>
        </p:txBody>
      </p:sp>
      <p:sp>
        <p:nvSpPr>
          <p:cNvPr id="4" name="Slide Number Placeholder 3"/>
          <p:cNvSpPr>
            <a:spLocks noGrp="1"/>
          </p:cNvSpPr>
          <p:nvPr>
            <p:ph type="sldNum" sz="quarter" idx="12"/>
          </p:nvPr>
        </p:nvSpPr>
        <p:spPr/>
        <p:txBody>
          <a:bodyPr/>
          <a:lstStyle>
            <a:extLst/>
          </a:lstStyle>
          <a:p>
            <a:pPr>
              <a:defRPr/>
            </a:pPr>
            <a:fld id="{5F850949-472F-4501-98CF-CD4A4B7CF2E9}"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pPr>
              <a:defRPr/>
            </a:pPr>
            <a:endParaRPr lang="en-US"/>
          </a:p>
        </p:txBody>
      </p:sp>
      <p:sp>
        <p:nvSpPr>
          <p:cNvPr id="6" name="Footer Placeholder 5"/>
          <p:cNvSpPr>
            <a:spLocks noGrp="1"/>
          </p:cNvSpPr>
          <p:nvPr>
            <p:ph type="ftr" sz="quarter" idx="11"/>
          </p:nvPr>
        </p:nvSpPr>
        <p:spPr/>
        <p:txBody>
          <a:bodyPr/>
          <a:lstStyle>
            <a:extLst/>
          </a:lstStyle>
          <a:p>
            <a:pPr>
              <a:defRPr/>
            </a:pPr>
            <a:endParaRPr lang="en-US"/>
          </a:p>
        </p:txBody>
      </p:sp>
      <p:sp>
        <p:nvSpPr>
          <p:cNvPr id="7" name="Slide Number Placeholder 6"/>
          <p:cNvSpPr>
            <a:spLocks noGrp="1"/>
          </p:cNvSpPr>
          <p:nvPr>
            <p:ph type="sldNum" sz="quarter" idx="12"/>
          </p:nvPr>
        </p:nvSpPr>
        <p:spPr/>
        <p:txBody>
          <a:bodyPr/>
          <a:lstStyle>
            <a:extLst/>
          </a:lstStyle>
          <a:p>
            <a:pPr>
              <a:defRPr/>
            </a:pPr>
            <a:fld id="{EE1E29A7-6CC9-4E51-B777-F68DD85567B2}" type="slidenum">
              <a:rPr lang="en-US" smtClean="0"/>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pPr>
              <a:defRPr/>
            </a:pPr>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pPr>
              <a:defRPr/>
            </a:pPr>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pPr>
              <a:defRPr/>
            </a:pPr>
            <a:fld id="{DB13279C-6493-432C-826B-A04137ED536B}" type="slidenum">
              <a:rPr lang="en-US" smtClean="0"/>
              <a:pPr>
                <a:defRPr/>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pPr>
              <a:defRPr/>
            </a:pPr>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pPr>
              <a:defRPr/>
            </a:pPr>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pPr>
              <a:defRPr/>
            </a:pPr>
            <a:fld id="{B0FD111B-CFBC-4859-BE42-4E78C8C69082}" type="slidenum">
              <a:rPr lang="en-US" smtClean="0"/>
              <a:pPr>
                <a:defRPr/>
              </a:pPr>
              <a:t>‹#›</a:t>
            </a:fld>
            <a:endParaRPr lang="en-US"/>
          </a:p>
        </p:txBody>
      </p:sp>
    </p:spTree>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www.chiark.greenend.org.uk/~sgtatham/putty/" TargetMode="External"/><Relationship Id="rId2" Type="http://schemas.openxmlformats.org/officeDocument/2006/relationships/hyperlink" Target="http://www.heidi.ie/eraser/download.php"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www.jidaw.com/certarticles/securitycerts.html"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www.jidaw.com/certarticles/winnetcerts.html"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p:txBody>
          <a:bodyPr/>
          <a:lstStyle/>
          <a:p>
            <a:pPr eaLnBrk="1" hangingPunct="1"/>
            <a:r>
              <a:rPr lang="en-US" dirty="0" smtClean="0"/>
              <a:t>Computer Network Career</a:t>
            </a:r>
          </a:p>
        </p:txBody>
      </p:sp>
      <p:sp>
        <p:nvSpPr>
          <p:cNvPr id="3075" name="Rectangle 3"/>
          <p:cNvSpPr>
            <a:spLocks noGrp="1" noChangeArrowheads="1"/>
          </p:cNvSpPr>
          <p:nvPr>
            <p:ph type="subTitle" idx="1"/>
          </p:nvPr>
        </p:nvSpPr>
        <p:spPr/>
        <p:txBody>
          <a:bodyPr/>
          <a:lstStyle/>
          <a:p>
            <a:pPr eaLnBrk="1" hangingPunct="1"/>
            <a:endParaRPr lang="en-US" i="1"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Some of the popular International Certifications available for LAN/WAN Administration are MCSE, UNIX Admin, LINUX Admin, CNE, etc., whereas for WAN Administration you need CCNA, CCNP, CCDA, CCDP, CCIE.</a:t>
            </a:r>
            <a:endParaRPr lang="en-US" dirty="0"/>
          </a:p>
        </p:txBody>
      </p:sp>
      <p:sp>
        <p:nvSpPr>
          <p:cNvPr id="2" name="Title 1"/>
          <p:cNvSpPr>
            <a:spLocks noGrp="1"/>
          </p:cNvSpPr>
          <p:nvPr>
            <p:ph type="title"/>
          </p:nvPr>
        </p:nvSpPr>
        <p:spPr/>
        <p:txBody>
          <a:bodyPr/>
          <a:lstStyle/>
          <a:p>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sz="5400" dirty="0" smtClean="0"/>
          </a:p>
          <a:p>
            <a:r>
              <a:rPr lang="en-US" sz="5400" dirty="0" smtClean="0"/>
              <a:t>HOUSE KEEPING</a:t>
            </a:r>
            <a:endParaRPr lang="en-US" sz="5400" dirty="0"/>
          </a:p>
        </p:txBody>
      </p:sp>
      <p:sp>
        <p:nvSpPr>
          <p:cNvPr id="3" name="Title 2"/>
          <p:cNvSpPr>
            <a:spLocks noGrp="1"/>
          </p:cNvSpPr>
          <p:nvPr>
            <p:ph type="title"/>
          </p:nvPr>
        </p:nvSpPr>
        <p:spPr/>
        <p:txBody>
          <a:bodyPr/>
          <a:lstStyle/>
          <a:p>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3"/>
          <p:cNvSpPr>
            <a:spLocks noGrp="1" noChangeArrowheads="1"/>
          </p:cNvSpPr>
          <p:nvPr>
            <p:ph idx="1"/>
          </p:nvPr>
        </p:nvSpPr>
        <p:spPr>
          <a:xfrm>
            <a:off x="457200" y="838200"/>
            <a:ext cx="8229600" cy="5410200"/>
          </a:xfrm>
        </p:spPr>
        <p:txBody>
          <a:bodyPr>
            <a:normAutofit fontScale="77500" lnSpcReduction="20000"/>
          </a:bodyPr>
          <a:lstStyle/>
          <a:p>
            <a:pPr eaLnBrk="1" hangingPunct="1">
              <a:lnSpc>
                <a:spcPct val="80000"/>
              </a:lnSpc>
            </a:pPr>
            <a:r>
              <a:rPr lang="en-US" sz="4000" dirty="0" smtClean="0"/>
              <a:t>Network </a:t>
            </a:r>
            <a:r>
              <a:rPr lang="en-US" sz="4000" dirty="0" smtClean="0"/>
              <a:t>Hacking</a:t>
            </a:r>
          </a:p>
          <a:p>
            <a:r>
              <a:rPr lang="en-US" b="1" dirty="0" smtClean="0"/>
              <a:t>Ping</a:t>
            </a:r>
            <a:endParaRPr lang="en-US" dirty="0" smtClean="0"/>
          </a:p>
          <a:p>
            <a:r>
              <a:rPr lang="en-US" dirty="0" smtClean="0"/>
              <a:t>The IP address gives </a:t>
            </a:r>
            <a:r>
              <a:rPr lang="en-US" dirty="0" smtClean="0"/>
              <a:t>the </a:t>
            </a:r>
            <a:r>
              <a:rPr lang="en-US" dirty="0" smtClean="0"/>
              <a:t>Internet address. The numerical address like 212.214.172.81 does not reveal much. You can use PING to convert the address into a domain name in WINDOWS: The Domain Name Service (DNS) protocol reveals the matching domain name.  PING stands for </a:t>
            </a:r>
            <a:r>
              <a:rPr lang="en-US" b="1" dirty="0" smtClean="0"/>
              <a:t>“Packet Internet Groper</a:t>
            </a:r>
            <a:r>
              <a:rPr lang="en-US" b="1" dirty="0" smtClean="0"/>
              <a:t>”</a:t>
            </a:r>
          </a:p>
          <a:p>
            <a:r>
              <a:rPr lang="en-US" dirty="0" smtClean="0"/>
              <a:t>Ping </a:t>
            </a:r>
            <a:r>
              <a:rPr lang="en-US" dirty="0" smtClean="0"/>
              <a:t>uses ICMP </a:t>
            </a:r>
            <a:r>
              <a:rPr lang="en-US" dirty="0" smtClean="0"/>
              <a:t>(Internet Control Messaging Protocol) to determine whether the target host is reachable or not. Ping sends out ICMP Echo packets to the target host, if the target host is alive it would respond back with ICMP</a:t>
            </a:r>
            <a:br>
              <a:rPr lang="en-US" dirty="0" smtClean="0"/>
            </a:br>
            <a:r>
              <a:rPr lang="en-US" dirty="0" smtClean="0"/>
              <a:t>Echo reply packets.</a:t>
            </a:r>
          </a:p>
          <a:p>
            <a:r>
              <a:rPr lang="en-US" b="1" dirty="0" err="1" smtClean="0"/>
              <a:t>Tracert</a:t>
            </a:r>
            <a:r>
              <a:rPr lang="en-US" b="1" dirty="0" smtClean="0"/>
              <a:t>: </a:t>
            </a:r>
            <a:endParaRPr lang="en-US" dirty="0" smtClean="0"/>
          </a:p>
          <a:p>
            <a:r>
              <a:rPr lang="en-US" b="1" dirty="0" smtClean="0"/>
              <a:t> </a:t>
            </a:r>
            <a:r>
              <a:rPr lang="en-US" dirty="0" err="1" smtClean="0"/>
              <a:t>Tracert</a:t>
            </a:r>
            <a:r>
              <a:rPr lang="en-US" dirty="0" smtClean="0"/>
              <a:t> is another interesting tool available to find more interesting information about a remote </a:t>
            </a:r>
            <a:r>
              <a:rPr lang="en-US" dirty="0" smtClean="0"/>
              <a:t>host. Uses </a:t>
            </a:r>
            <a:r>
              <a:rPr lang="en-US" dirty="0" smtClean="0"/>
              <a:t>ICMP.</a:t>
            </a:r>
            <a:br>
              <a:rPr lang="en-US" dirty="0" smtClean="0"/>
            </a:br>
            <a:r>
              <a:rPr lang="en-US" dirty="0" err="1" smtClean="0"/>
              <a:t>Tracert</a:t>
            </a:r>
            <a:r>
              <a:rPr lang="en-US" dirty="0" smtClean="0"/>
              <a:t> helps you to find out some information about the systems involved in sending data (packets) from source to destination.</a:t>
            </a:r>
          </a:p>
          <a:p>
            <a:endParaRPr lang="en-US" dirty="0" smtClean="0"/>
          </a:p>
        </p:txBody>
      </p:sp>
      <p:sp>
        <p:nvSpPr>
          <p:cNvPr id="5122" name="Rectangle 2"/>
          <p:cNvSpPr>
            <a:spLocks noGrp="1" noChangeArrowheads="1"/>
          </p:cNvSpPr>
          <p:nvPr>
            <p:ph type="title"/>
          </p:nvPr>
        </p:nvSpPr>
        <p:spPr>
          <a:xfrm>
            <a:off x="457200" y="274638"/>
            <a:ext cx="8229600" cy="487362"/>
          </a:xfrm>
        </p:spPr>
        <p:txBody>
          <a:bodyPr>
            <a:normAutofit fontScale="90000"/>
          </a:bodyPr>
          <a:lstStyle/>
          <a:p>
            <a:pPr eaLnBrk="1" hangingPunct="1"/>
            <a:r>
              <a:rPr lang="en-US" dirty="0" smtClean="0"/>
              <a:t>Network Security</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b="1" dirty="0" err="1" smtClean="0"/>
              <a:t>Nmap</a:t>
            </a:r>
            <a:endParaRPr lang="en-US" dirty="0" smtClean="0"/>
          </a:p>
          <a:p>
            <a:r>
              <a:rPr lang="en-US" dirty="0" smtClean="0"/>
              <a:t>Recently </a:t>
            </a:r>
            <a:r>
              <a:rPr lang="en-US" dirty="0" smtClean="0"/>
              <a:t>evolved into the 4.x series.</a:t>
            </a:r>
          </a:p>
          <a:p>
            <a:r>
              <a:rPr lang="en-US" dirty="0" err="1" smtClean="0"/>
              <a:t>Nmap</a:t>
            </a:r>
            <a:r>
              <a:rPr lang="en-US" dirty="0" smtClean="0"/>
              <a:t> (Network </a:t>
            </a:r>
            <a:r>
              <a:rPr lang="en-US" dirty="0" err="1" smtClean="0"/>
              <a:t>Mapper</a:t>
            </a:r>
            <a:r>
              <a:rPr lang="en-US" dirty="0" smtClean="0"/>
              <a:t>) is a free open source utility for network </a:t>
            </a:r>
            <a:r>
              <a:rPr lang="en-US" dirty="0" err="1" smtClean="0"/>
              <a:t>explorat</a:t>
            </a:r>
            <a:r>
              <a:rPr lang="en-US" dirty="0" smtClean="0"/>
              <a:t> or </a:t>
            </a:r>
            <a:r>
              <a:rPr lang="en-US" dirty="0" smtClean="0"/>
              <a:t>security auditing. </a:t>
            </a:r>
            <a:endParaRPr lang="en-US" dirty="0" smtClean="0"/>
          </a:p>
          <a:p>
            <a:pPr>
              <a:buNone/>
            </a:pPr>
            <a:r>
              <a:rPr lang="en-US" dirty="0" smtClean="0"/>
              <a:t> -Rapidly </a:t>
            </a:r>
            <a:r>
              <a:rPr lang="en-US" dirty="0" smtClean="0"/>
              <a:t>scan large </a:t>
            </a:r>
            <a:r>
              <a:rPr lang="en-US" dirty="0" smtClean="0"/>
              <a:t>networks </a:t>
            </a:r>
          </a:p>
          <a:p>
            <a:pPr>
              <a:buNone/>
            </a:pPr>
            <a:r>
              <a:rPr lang="en-US" dirty="0" smtClean="0"/>
              <a:t> </a:t>
            </a:r>
            <a:r>
              <a:rPr lang="en-US" dirty="0" smtClean="0"/>
              <a:t>-</a:t>
            </a:r>
            <a:r>
              <a:rPr lang="en-US" dirty="0" err="1" smtClean="0"/>
              <a:t>Nmap</a:t>
            </a:r>
            <a:r>
              <a:rPr lang="en-US" dirty="0" smtClean="0"/>
              <a:t> </a:t>
            </a:r>
            <a:r>
              <a:rPr lang="en-US" dirty="0" smtClean="0"/>
              <a:t>uses raw IP packets </a:t>
            </a:r>
            <a:r>
              <a:rPr lang="en-US" dirty="0" smtClean="0"/>
              <a:t>to determine </a:t>
            </a:r>
            <a:r>
              <a:rPr lang="en-US" dirty="0" smtClean="0"/>
              <a:t>what hosts are available on the network, what services (</a:t>
            </a:r>
            <a:r>
              <a:rPr lang="en-US" dirty="0" smtClean="0"/>
              <a:t>application name </a:t>
            </a:r>
            <a:r>
              <a:rPr lang="en-US" dirty="0" smtClean="0"/>
              <a:t>and version) those hosts are offering, what operating systems (and OS</a:t>
            </a:r>
            <a:br>
              <a:rPr lang="en-US" dirty="0" smtClean="0"/>
            </a:br>
            <a:r>
              <a:rPr lang="en-US" dirty="0" smtClean="0"/>
              <a:t>versions) they are running, what type of packet filters/firewalls are in use,</a:t>
            </a:r>
            <a:br>
              <a:rPr lang="en-US" dirty="0" smtClean="0"/>
            </a:br>
            <a:r>
              <a:rPr lang="en-US" dirty="0" smtClean="0"/>
              <a:t>and </a:t>
            </a:r>
            <a:r>
              <a:rPr lang="en-US" dirty="0" smtClean="0"/>
              <a:t>others</a:t>
            </a:r>
            <a:endParaRPr lang="en-US" dirty="0"/>
          </a:p>
        </p:txBody>
      </p:sp>
      <p:sp>
        <p:nvSpPr>
          <p:cNvPr id="3" name="Title 2"/>
          <p:cNvSpPr>
            <a:spLocks noGrp="1"/>
          </p:cNvSpPr>
          <p:nvPr>
            <p:ph type="title"/>
          </p:nvPr>
        </p:nvSpPr>
        <p:spPr/>
        <p:txBody>
          <a:bodyPr/>
          <a:lstStyle/>
          <a:p>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b="1" dirty="0" err="1" smtClean="0"/>
              <a:t>Nessus</a:t>
            </a:r>
            <a:r>
              <a:rPr lang="en-US" b="1" dirty="0" smtClean="0"/>
              <a:t> </a:t>
            </a:r>
            <a:r>
              <a:rPr lang="en-US" b="1" dirty="0" smtClean="0"/>
              <a:t>Remote Security Scanner</a:t>
            </a:r>
            <a:endParaRPr lang="en-US" dirty="0" smtClean="0"/>
          </a:p>
          <a:p>
            <a:endParaRPr lang="en-US" dirty="0" smtClean="0"/>
          </a:p>
          <a:p>
            <a:r>
              <a:rPr lang="en-US" dirty="0" err="1" smtClean="0"/>
              <a:t>Nessus</a:t>
            </a:r>
            <a:r>
              <a:rPr lang="en-US" dirty="0" smtClean="0"/>
              <a:t> is the worlds most popular vulnerability scanner used in over 75,000</a:t>
            </a:r>
            <a:br>
              <a:rPr lang="en-US" dirty="0" smtClean="0"/>
            </a:br>
            <a:r>
              <a:rPr lang="en-US" dirty="0" smtClean="0"/>
              <a:t>organizations world-wide. Many of the worlds largest organizations are</a:t>
            </a:r>
            <a:br>
              <a:rPr lang="en-US" dirty="0" smtClean="0"/>
            </a:br>
            <a:r>
              <a:rPr lang="en-US" dirty="0" smtClean="0"/>
              <a:t>realizing significant cost savings by using </a:t>
            </a:r>
            <a:r>
              <a:rPr lang="en-US" dirty="0" err="1" smtClean="0"/>
              <a:t>Nessus</a:t>
            </a:r>
            <a:r>
              <a:rPr lang="en-US" dirty="0" smtClean="0"/>
              <a:t> to audit </a:t>
            </a:r>
            <a:r>
              <a:rPr lang="en-US" dirty="0" smtClean="0"/>
              <a:t>business-critical enterprise </a:t>
            </a:r>
            <a:r>
              <a:rPr lang="en-US" dirty="0" smtClean="0"/>
              <a:t>devices and applications.</a:t>
            </a:r>
          </a:p>
          <a:p>
            <a:r>
              <a:rPr lang="en-US" dirty="0" smtClean="0"/>
              <a:t>Recently went closed source, but is still essentially free. Works with a client-</a:t>
            </a:r>
            <a:br>
              <a:rPr lang="en-US" dirty="0" smtClean="0"/>
            </a:br>
            <a:r>
              <a:rPr lang="en-US" dirty="0" smtClean="0"/>
              <a:t>server framework</a:t>
            </a:r>
            <a:endParaRPr lang="en-US" dirty="0"/>
          </a:p>
        </p:txBody>
      </p:sp>
      <p:sp>
        <p:nvSpPr>
          <p:cNvPr id="3" name="Title 2"/>
          <p:cNvSpPr>
            <a:spLocks noGrp="1"/>
          </p:cNvSpPr>
          <p:nvPr>
            <p:ph type="title"/>
          </p:nvPr>
        </p:nvSpPr>
        <p:spPr/>
        <p:txBody>
          <a:bodyPr/>
          <a:lstStyle/>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b="1" dirty="0" err="1" smtClean="0"/>
              <a:t>Yersinia</a:t>
            </a:r>
            <a:endParaRPr lang="en-US" dirty="0" smtClean="0"/>
          </a:p>
          <a:p>
            <a:r>
              <a:rPr lang="en-US" dirty="0" err="1" smtClean="0"/>
              <a:t>Yersinia</a:t>
            </a:r>
            <a:r>
              <a:rPr lang="en-US" dirty="0" smtClean="0"/>
              <a:t> is a network tool designed to take advantage of some </a:t>
            </a:r>
            <a:r>
              <a:rPr lang="en-US" dirty="0" err="1" smtClean="0"/>
              <a:t>weakeness</a:t>
            </a:r>
            <a:r>
              <a:rPr lang="en-US" dirty="0" smtClean="0"/>
              <a:t> in</a:t>
            </a:r>
            <a:br>
              <a:rPr lang="en-US" dirty="0" smtClean="0"/>
            </a:br>
            <a:r>
              <a:rPr lang="en-US" dirty="0" smtClean="0"/>
              <a:t>different Layer 2 protocols</a:t>
            </a:r>
            <a:r>
              <a:rPr lang="en-US" dirty="0" smtClean="0"/>
              <a:t>.</a:t>
            </a:r>
          </a:p>
          <a:p>
            <a:r>
              <a:rPr lang="en-US" dirty="0" smtClean="0"/>
              <a:t>It </a:t>
            </a:r>
            <a:r>
              <a:rPr lang="en-US" dirty="0" smtClean="0"/>
              <a:t>pretends to be a solid framework for analyzing</a:t>
            </a:r>
            <a:br>
              <a:rPr lang="en-US" dirty="0" smtClean="0"/>
            </a:br>
            <a:r>
              <a:rPr lang="en-US" dirty="0" smtClean="0"/>
              <a:t>and testing the deployed networks and systems. </a:t>
            </a:r>
            <a:endParaRPr lang="en-US" dirty="0" smtClean="0"/>
          </a:p>
          <a:p>
            <a:r>
              <a:rPr lang="en-US" dirty="0" smtClean="0"/>
              <a:t>Network protocol available</a:t>
            </a:r>
            <a:r>
              <a:rPr lang="en-US" dirty="0" smtClean="0"/>
              <a:t/>
            </a:r>
            <a:br>
              <a:rPr lang="en-US" dirty="0" smtClean="0"/>
            </a:br>
            <a:r>
              <a:rPr lang="en-US" dirty="0" smtClean="0"/>
              <a:t> </a:t>
            </a:r>
            <a:r>
              <a:rPr lang="en-US" dirty="0" smtClean="0"/>
              <a:t>Spanning Tree Protocol (STP), Cisco Discovery</a:t>
            </a:r>
            <a:br>
              <a:rPr lang="en-US" dirty="0" smtClean="0"/>
            </a:br>
            <a:r>
              <a:rPr lang="en-US" dirty="0" smtClean="0"/>
              <a:t>Protocol (CDP), Dynamic </a:t>
            </a:r>
            <a:r>
              <a:rPr lang="en-US" dirty="0" err="1" smtClean="0"/>
              <a:t>Trunking</a:t>
            </a:r>
            <a:r>
              <a:rPr lang="en-US" dirty="0" smtClean="0"/>
              <a:t> Protocol (DTP), Dynamic Host Configuration</a:t>
            </a:r>
            <a:br>
              <a:rPr lang="en-US" dirty="0" smtClean="0"/>
            </a:br>
            <a:r>
              <a:rPr lang="en-US" dirty="0" smtClean="0"/>
              <a:t>Protocol (DHCP), </a:t>
            </a:r>
            <a:r>
              <a:rPr lang="en-US" dirty="0" smtClean="0"/>
              <a:t>Inter-Switch</a:t>
            </a:r>
            <a:r>
              <a:rPr lang="en-US" dirty="0" smtClean="0"/>
              <a:t/>
            </a:r>
            <a:br>
              <a:rPr lang="en-US" dirty="0" smtClean="0"/>
            </a:br>
            <a:r>
              <a:rPr lang="en-US" dirty="0" smtClean="0"/>
              <a:t>Link Protocol (ISL), VLAN </a:t>
            </a:r>
            <a:r>
              <a:rPr lang="en-US" dirty="0" err="1" smtClean="0"/>
              <a:t>Trunking</a:t>
            </a:r>
            <a:r>
              <a:rPr lang="en-US" dirty="0" smtClean="0"/>
              <a:t> Protocol (VTP).</a:t>
            </a:r>
          </a:p>
          <a:p>
            <a:endParaRPr lang="en-US" dirty="0"/>
          </a:p>
        </p:txBody>
      </p:sp>
      <p:sp>
        <p:nvSpPr>
          <p:cNvPr id="3" name="Title 2"/>
          <p:cNvSpPr>
            <a:spLocks noGrp="1"/>
          </p:cNvSpPr>
          <p:nvPr>
            <p:ph type="title"/>
          </p:nvPr>
        </p:nvSpPr>
        <p:spPr/>
        <p:txBody>
          <a:bodyPr/>
          <a:lstStyle/>
          <a:p>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r>
              <a:rPr lang="en-US" sz="1600" b="1" dirty="0" smtClean="0">
                <a:latin typeface="Arial Black" pitchFamily="34" charset="0"/>
              </a:rPr>
              <a:t>Eraser</a:t>
            </a:r>
            <a:endParaRPr lang="en-US" sz="1600" dirty="0" smtClean="0">
              <a:latin typeface="Arial Black" pitchFamily="34" charset="0"/>
            </a:endParaRPr>
          </a:p>
          <a:p>
            <a:r>
              <a:rPr lang="en-US" sz="1600" dirty="0" smtClean="0">
                <a:latin typeface="Arial Black" pitchFamily="34" charset="0"/>
              </a:rPr>
              <a:t>Eraser is an advanced security tool (for Windows), which allows you to</a:t>
            </a:r>
            <a:br>
              <a:rPr lang="en-US" sz="1600" dirty="0" smtClean="0">
                <a:latin typeface="Arial Black" pitchFamily="34" charset="0"/>
              </a:rPr>
            </a:br>
            <a:r>
              <a:rPr lang="en-US" sz="1600" dirty="0" smtClean="0">
                <a:latin typeface="Arial Black" pitchFamily="34" charset="0"/>
              </a:rPr>
              <a:t>completely remove sensitive data from your hard drive by overwriting it several</a:t>
            </a:r>
            <a:br>
              <a:rPr lang="en-US" sz="1600" dirty="0" smtClean="0">
                <a:latin typeface="Arial Black" pitchFamily="34" charset="0"/>
              </a:rPr>
            </a:br>
            <a:r>
              <a:rPr lang="en-US" sz="1600" dirty="0" smtClean="0">
                <a:latin typeface="Arial Black" pitchFamily="34" charset="0"/>
              </a:rPr>
              <a:t>GNU </a:t>
            </a:r>
            <a:r>
              <a:rPr lang="en-US" sz="1600" dirty="0" smtClean="0">
                <a:latin typeface="Arial Black" pitchFamily="34" charset="0"/>
              </a:rPr>
              <a:t>General Public License.</a:t>
            </a:r>
          </a:p>
          <a:p>
            <a:r>
              <a:rPr lang="en-US" sz="1600" dirty="0" smtClean="0">
                <a:latin typeface="Arial Black" pitchFamily="34" charset="0"/>
              </a:rPr>
              <a:t>An excellent tool for keeping your data really safe, if you’ve deleted it..make</a:t>
            </a:r>
            <a:br>
              <a:rPr lang="en-US" sz="1600" dirty="0" smtClean="0">
                <a:latin typeface="Arial Black" pitchFamily="34" charset="0"/>
              </a:rPr>
            </a:br>
            <a:r>
              <a:rPr lang="en-US" sz="1600" dirty="0" smtClean="0">
                <a:latin typeface="Arial Black" pitchFamily="34" charset="0"/>
              </a:rPr>
              <a:t>sure it’s really </a:t>
            </a:r>
            <a:r>
              <a:rPr lang="en-US" sz="1600" dirty="0" err="1" smtClean="0">
                <a:latin typeface="Arial Black" pitchFamily="34" charset="0"/>
              </a:rPr>
              <a:t>goneGet</a:t>
            </a:r>
            <a:r>
              <a:rPr lang="en-US" sz="1600" dirty="0" smtClean="0">
                <a:latin typeface="Arial Black" pitchFamily="34" charset="0"/>
              </a:rPr>
              <a:t> </a:t>
            </a:r>
            <a:r>
              <a:rPr lang="en-US" sz="1600" dirty="0" smtClean="0">
                <a:latin typeface="Arial Black" pitchFamily="34" charset="0"/>
              </a:rPr>
              <a:t>Eraser Here - </a:t>
            </a:r>
            <a:r>
              <a:rPr lang="en-US" sz="1600" dirty="0" smtClean="0">
                <a:latin typeface="Arial Black" pitchFamily="34" charset="0"/>
                <a:hlinkClick r:id="rId2"/>
              </a:rPr>
              <a:t>http://www.heidi.ie/eraser/download.ph</a:t>
            </a:r>
            <a:endParaRPr lang="en-US" sz="1600" dirty="0" smtClean="0">
              <a:latin typeface="Arial Black" pitchFamily="34" charset="0"/>
            </a:endParaRPr>
          </a:p>
          <a:p>
            <a:r>
              <a:rPr lang="en-US" sz="1600" b="1" dirty="0" smtClean="0">
                <a:latin typeface="Arial Black" pitchFamily="34" charset="0"/>
              </a:rPr>
              <a:t>10. </a:t>
            </a:r>
            <a:r>
              <a:rPr lang="en-US" sz="1600" b="1" dirty="0" err="1" smtClean="0">
                <a:latin typeface="Arial Black" pitchFamily="34" charset="0"/>
              </a:rPr>
              <a:t>PuTTY</a:t>
            </a:r>
            <a:endParaRPr lang="en-US" sz="1600" dirty="0" smtClean="0">
              <a:latin typeface="Arial Black" pitchFamily="34" charset="0"/>
            </a:endParaRPr>
          </a:p>
          <a:p>
            <a:r>
              <a:rPr lang="en-US" sz="1600" dirty="0" err="1" smtClean="0">
                <a:latin typeface="Arial Black" pitchFamily="34" charset="0"/>
              </a:rPr>
              <a:t>PuTTY</a:t>
            </a:r>
            <a:r>
              <a:rPr lang="en-US" sz="1600" dirty="0" smtClean="0">
                <a:latin typeface="Arial Black" pitchFamily="34" charset="0"/>
              </a:rPr>
              <a:t> is a free implementation of Telnet and SSH for Win32 and Unix platforms,</a:t>
            </a:r>
            <a:br>
              <a:rPr lang="en-US" sz="1600" dirty="0" smtClean="0">
                <a:latin typeface="Arial Black" pitchFamily="34" charset="0"/>
              </a:rPr>
            </a:br>
            <a:r>
              <a:rPr lang="en-US" sz="1600" dirty="0" smtClean="0">
                <a:latin typeface="Arial Black" pitchFamily="34" charset="0"/>
              </a:rPr>
              <a:t>Get </a:t>
            </a:r>
            <a:r>
              <a:rPr lang="en-US" sz="1600" dirty="0" err="1" smtClean="0">
                <a:latin typeface="Arial Black" pitchFamily="34" charset="0"/>
              </a:rPr>
              <a:t>PuTTY</a:t>
            </a:r>
            <a:r>
              <a:rPr lang="en-US" sz="1600" dirty="0" smtClean="0">
                <a:latin typeface="Arial Black" pitchFamily="34" charset="0"/>
              </a:rPr>
              <a:t> </a:t>
            </a:r>
            <a:r>
              <a:rPr lang="en-US" sz="1600" dirty="0" err="1" smtClean="0">
                <a:latin typeface="Arial Black" pitchFamily="34" charset="0"/>
              </a:rPr>
              <a:t>Here.</a:t>
            </a:r>
            <a:r>
              <a:rPr lang="en-US" sz="1600" dirty="0" smtClean="0">
                <a:latin typeface="Arial Black" pitchFamily="34" charset="0"/>
              </a:rPr>
              <a:t> - </a:t>
            </a:r>
            <a:r>
              <a:rPr lang="en-US" sz="1600" dirty="0" smtClean="0">
                <a:latin typeface="Arial Black" pitchFamily="34" charset="0"/>
                <a:hlinkClick r:id="rId3"/>
              </a:rPr>
              <a:t>http://www.chiark.greenend.org.uk/~sgtatham/putty/</a:t>
            </a:r>
            <a:endParaRPr lang="en-US" sz="1600" dirty="0" smtClean="0">
              <a:latin typeface="Arial Black" pitchFamily="34" charset="0"/>
            </a:endParaRPr>
          </a:p>
          <a:p>
            <a:endParaRPr lang="en-US" sz="1600" dirty="0"/>
          </a:p>
        </p:txBody>
      </p:sp>
      <p:sp>
        <p:nvSpPr>
          <p:cNvPr id="3" name="Title 2"/>
          <p:cNvSpPr>
            <a:spLocks noGrp="1"/>
          </p:cNvSpPr>
          <p:nvPr>
            <p:ph type="title"/>
          </p:nvPr>
        </p:nvSpPr>
        <p:spPr/>
        <p:txBody>
          <a:bodyPr/>
          <a:lstStyle/>
          <a:p>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1">
              <a:lnSpc>
                <a:spcPct val="80000"/>
              </a:lnSpc>
            </a:pPr>
            <a:endParaRPr lang="en-US" sz="1400" dirty="0" smtClean="0"/>
          </a:p>
          <a:p>
            <a:pPr>
              <a:lnSpc>
                <a:spcPct val="80000"/>
              </a:lnSpc>
            </a:pPr>
            <a:endParaRPr lang="en-US" sz="2000" dirty="0" smtClean="0"/>
          </a:p>
          <a:p>
            <a:pPr>
              <a:lnSpc>
                <a:spcPct val="80000"/>
              </a:lnSpc>
            </a:pPr>
            <a:r>
              <a:rPr lang="en-US" sz="2000" dirty="0" smtClean="0"/>
              <a:t>IT Audit</a:t>
            </a:r>
          </a:p>
          <a:p>
            <a:pPr>
              <a:lnSpc>
                <a:spcPct val="80000"/>
              </a:lnSpc>
              <a:buNone/>
            </a:pPr>
            <a:r>
              <a:rPr lang="en-US" sz="2400" dirty="0" smtClean="0"/>
              <a:t>		COBIT Framework</a:t>
            </a:r>
            <a:endParaRPr lang="en-US" sz="2400" dirty="0" smtClean="0"/>
          </a:p>
          <a:p>
            <a:pPr>
              <a:lnSpc>
                <a:spcPct val="80000"/>
              </a:lnSpc>
              <a:buNone/>
            </a:pPr>
            <a:r>
              <a:rPr lang="en-US" sz="2400" dirty="0" smtClean="0"/>
              <a:t>Reputable and solid IT security certifications are: </a:t>
            </a:r>
            <a:r>
              <a:rPr lang="en-US" sz="2400" dirty="0" err="1" smtClean="0">
                <a:solidFill>
                  <a:schemeClr val="accent2">
                    <a:lumMod val="40000"/>
                    <a:lumOff val="60000"/>
                  </a:schemeClr>
                </a:solidFill>
                <a:hlinkClick r:id="rId2"/>
              </a:rPr>
              <a:t>CompTIA's</a:t>
            </a:r>
            <a:r>
              <a:rPr lang="en-US" sz="2400" dirty="0" smtClean="0">
                <a:solidFill>
                  <a:schemeClr val="accent2">
                    <a:lumMod val="40000"/>
                    <a:lumOff val="60000"/>
                  </a:schemeClr>
                </a:solidFill>
                <a:hlinkClick r:id="rId2"/>
              </a:rPr>
              <a:t> Security+ (vendor-neutral, entry-level), MCSE: Security, MCSA: Security (Microsoft plus Security), Certified Information Systems Security Professional (CISSP) (vendor-neutral IT security management), Certified Information System Auditor (CISA) (vendor-neutral IT Security auditing) and Cisco Certified Security Professional (CCSP) (Cisco plus security).</a:t>
            </a:r>
            <a:r>
              <a:rPr lang="en-US" sz="2400" dirty="0" smtClean="0">
                <a:solidFill>
                  <a:schemeClr val="accent2">
                    <a:lumMod val="40000"/>
                    <a:lumOff val="60000"/>
                  </a:schemeClr>
                </a:solidFill>
              </a:rPr>
              <a:t> </a:t>
            </a:r>
          </a:p>
          <a:p>
            <a:endParaRPr lang="en-US" dirty="0"/>
          </a:p>
        </p:txBody>
      </p:sp>
      <p:sp>
        <p:nvSpPr>
          <p:cNvPr id="3" name="Title 2"/>
          <p:cNvSpPr>
            <a:spLocks noGrp="1"/>
          </p:cNvSpPr>
          <p:nvPr>
            <p:ph type="title"/>
          </p:nvPr>
        </p:nvSpPr>
        <p:spPr/>
        <p:txBody>
          <a:bodyPr/>
          <a:lstStyle/>
          <a:p>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3"/>
          <p:cNvSpPr>
            <a:spLocks noGrp="1" noChangeArrowheads="1"/>
          </p:cNvSpPr>
          <p:nvPr>
            <p:ph idx="1"/>
          </p:nvPr>
        </p:nvSpPr>
        <p:spPr>
          <a:xfrm>
            <a:off x="457200" y="762000"/>
            <a:ext cx="8382000" cy="6553200"/>
          </a:xfrm>
        </p:spPr>
        <p:txBody>
          <a:bodyPr>
            <a:normAutofit/>
          </a:bodyPr>
          <a:lstStyle/>
          <a:p>
            <a:pPr>
              <a:lnSpc>
                <a:spcPct val="90000"/>
              </a:lnSpc>
            </a:pPr>
            <a:r>
              <a:rPr lang="en-US" dirty="0" smtClean="0"/>
              <a:t>IP telephony </a:t>
            </a:r>
            <a:r>
              <a:rPr lang="en-US" dirty="0" smtClean="0"/>
              <a:t>is the </a:t>
            </a:r>
            <a:r>
              <a:rPr lang="en-US" dirty="0" smtClean="0"/>
              <a:t>technologies that use the Internet Protocol's packet-switched connections to exchange voice, </a:t>
            </a:r>
            <a:r>
              <a:rPr lang="en-US" dirty="0" smtClean="0"/>
              <a:t>fax, video </a:t>
            </a:r>
            <a:r>
              <a:rPr lang="en-US" dirty="0" smtClean="0"/>
              <a:t>and other forms of information that have traditionally been carried over the dedicated circuit-switched connections of the public switched telephone network (PSTN). </a:t>
            </a:r>
          </a:p>
          <a:p>
            <a:pPr>
              <a:lnSpc>
                <a:spcPct val="90000"/>
              </a:lnSpc>
              <a:buNone/>
            </a:pPr>
            <a:r>
              <a:rPr lang="en-US" b="1" dirty="0" smtClean="0"/>
              <a:t>VoIP</a:t>
            </a:r>
            <a:r>
              <a:rPr lang="en-US" dirty="0" smtClean="0"/>
              <a:t> </a:t>
            </a:r>
            <a:r>
              <a:rPr lang="en-US" dirty="0" smtClean="0"/>
              <a:t>refers to a way to carry phone calls over an IP data network, whether on the Internet or your own internal network</a:t>
            </a:r>
            <a:r>
              <a:rPr lang="en-US" dirty="0" smtClean="0"/>
              <a:t>.</a:t>
            </a:r>
          </a:p>
          <a:p>
            <a:pPr>
              <a:lnSpc>
                <a:spcPct val="90000"/>
              </a:lnSpc>
              <a:buNone/>
            </a:pPr>
            <a:r>
              <a:rPr lang="en-US" dirty="0" smtClean="0"/>
              <a:t> </a:t>
            </a:r>
            <a:r>
              <a:rPr lang="en-US" dirty="0" smtClean="0"/>
              <a:t>A primary attraction of VoIP is its ability to help </a:t>
            </a:r>
            <a:r>
              <a:rPr lang="en-US" dirty="0" smtClean="0"/>
              <a:t>reduce </a:t>
            </a:r>
            <a:r>
              <a:rPr lang="en-US" dirty="0" smtClean="0"/>
              <a:t>expenses because telephone calls travel over the data network rather than the phone company's network. </a:t>
            </a:r>
            <a:endParaRPr lang="en-US" dirty="0" smtClean="0"/>
          </a:p>
          <a:p>
            <a:pPr eaLnBrk="1" hangingPunct="1">
              <a:lnSpc>
                <a:spcPct val="90000"/>
              </a:lnSpc>
            </a:pPr>
            <a:endParaRPr lang="en-US" dirty="0" smtClean="0"/>
          </a:p>
          <a:p>
            <a:pPr eaLnBrk="1" hangingPunct="1">
              <a:lnSpc>
                <a:spcPct val="90000"/>
              </a:lnSpc>
            </a:pPr>
            <a:endParaRPr lang="en-US" dirty="0" smtClean="0"/>
          </a:p>
        </p:txBody>
      </p:sp>
      <p:sp>
        <p:nvSpPr>
          <p:cNvPr id="6146" name="Rectangle 2"/>
          <p:cNvSpPr>
            <a:spLocks noGrp="1" noChangeArrowheads="1"/>
          </p:cNvSpPr>
          <p:nvPr>
            <p:ph type="title"/>
          </p:nvPr>
        </p:nvSpPr>
        <p:spPr>
          <a:xfrm>
            <a:off x="457200" y="-76200"/>
            <a:ext cx="8229600" cy="1143000"/>
          </a:xfrm>
        </p:spPr>
        <p:txBody>
          <a:bodyPr/>
          <a:lstStyle/>
          <a:p>
            <a:pPr eaLnBrk="1" hangingPunct="1"/>
            <a:r>
              <a:rPr lang="en-US" dirty="0" smtClean="0"/>
              <a:t>IP Telephony</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nSpc>
                <a:spcPct val="90000"/>
              </a:lnSpc>
              <a:buNone/>
            </a:pPr>
            <a:r>
              <a:rPr lang="en-US" b="1" dirty="0" smtClean="0"/>
              <a:t>Cisco Launches New Voice Certification</a:t>
            </a:r>
            <a:r>
              <a:rPr lang="en-US" dirty="0" smtClean="0"/>
              <a:t> </a:t>
            </a:r>
          </a:p>
          <a:p>
            <a:pPr>
              <a:lnSpc>
                <a:spcPct val="90000"/>
              </a:lnSpc>
            </a:pPr>
            <a:r>
              <a:rPr lang="en-US" b="1" dirty="0" smtClean="0"/>
              <a:t>Cisco IP Telephony Design Specialist</a:t>
            </a:r>
            <a:r>
              <a:rPr lang="en-US" dirty="0" smtClean="0"/>
              <a:t> </a:t>
            </a:r>
          </a:p>
          <a:p>
            <a:pPr>
              <a:lnSpc>
                <a:spcPct val="90000"/>
              </a:lnSpc>
            </a:pPr>
            <a:r>
              <a:rPr lang="en-US" b="1" dirty="0" smtClean="0"/>
              <a:t>Cisco IP Telephony Express Specialist</a:t>
            </a:r>
            <a:r>
              <a:rPr lang="en-US" dirty="0" smtClean="0"/>
              <a:t> </a:t>
            </a:r>
          </a:p>
          <a:p>
            <a:pPr>
              <a:lnSpc>
                <a:spcPct val="90000"/>
              </a:lnSpc>
            </a:pPr>
            <a:r>
              <a:rPr lang="en-US" b="1" dirty="0" smtClean="0">
                <a:sym typeface="Wingdings" charset="2"/>
              </a:rPr>
              <a:t>Cisco Certified Voice Professional (CCVP)</a:t>
            </a:r>
            <a:endParaRPr lang="en-GB" b="1" dirty="0" smtClean="0">
              <a:solidFill>
                <a:schemeClr val="tx2"/>
              </a:solidFill>
            </a:endParaRPr>
          </a:p>
          <a:p>
            <a:endParaRPr lang="en-US" dirty="0"/>
          </a:p>
        </p:txBody>
      </p:sp>
      <p:sp>
        <p:nvSpPr>
          <p:cNvPr id="3" name="Title 2"/>
          <p:cNvSpPr>
            <a:spLocks noGrp="1"/>
          </p:cNvSpPr>
          <p:nvPr>
            <p:ph type="title"/>
          </p:nvPr>
        </p:nvSpPr>
        <p:spPr/>
        <p:txBody>
          <a:bodyPr/>
          <a:lstStyle/>
          <a:p>
            <a:r>
              <a:rPr lang="en-US" dirty="0" smtClean="0"/>
              <a:t>Certification</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endParaRPr lang="en-US" sz="2800" dirty="0" smtClean="0"/>
          </a:p>
          <a:p>
            <a:r>
              <a:rPr lang="en-US" sz="2600" dirty="0" smtClean="0"/>
              <a:t>With the increase of B2C, B2B,G2C, websites, e-commerce, e-governance, VPN (Virtual Private Networks) and other Internet and telecom-based applications like remote servicing, the demand for people with good knowledge of computer network management on various platforms is expected to peak in the next couple of are in high demand.</a:t>
            </a:r>
          </a:p>
          <a:p>
            <a:endParaRPr lang="en-US" sz="2600" dirty="0" smtClean="0"/>
          </a:p>
          <a:p>
            <a:r>
              <a:rPr lang="en-US" sz="2600" dirty="0" smtClean="0"/>
              <a:t>Generally there are several types of positions exist in networking, each with different average salaries and long-term potential, and one should possess a clear understanding of these.</a:t>
            </a:r>
          </a:p>
          <a:p>
            <a:endParaRPr lang="en-US" dirty="0"/>
          </a:p>
        </p:txBody>
      </p:sp>
      <p:sp>
        <p:nvSpPr>
          <p:cNvPr id="2" name="Title 1"/>
          <p:cNvSpPr>
            <a:spLocks noGrp="1"/>
          </p:cNvSpPr>
          <p:nvPr>
            <p:ph type="title"/>
          </p:nvPr>
        </p:nvSpPr>
        <p:spPr/>
        <p:txBody>
          <a:bodyPr/>
          <a:lstStyle/>
          <a:p>
            <a:r>
              <a:rPr lang="en-US" dirty="0" smtClean="0"/>
              <a:t>Preface</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a:spLocks noGrp="1" noChangeArrowheads="1"/>
          </p:cNvSpPr>
          <p:nvPr>
            <p:ph idx="1"/>
          </p:nvPr>
        </p:nvSpPr>
        <p:spPr>
          <a:xfrm>
            <a:off x="457200" y="1600200"/>
            <a:ext cx="3886200" cy="3700463"/>
          </a:xfrm>
        </p:spPr>
        <p:txBody>
          <a:bodyPr/>
          <a:lstStyle/>
          <a:p>
            <a:pPr eaLnBrk="1" hangingPunct="1">
              <a:lnSpc>
                <a:spcPct val="90000"/>
              </a:lnSpc>
            </a:pPr>
            <a:r>
              <a:rPr lang="en-US" dirty="0" smtClean="0"/>
              <a:t>Design Installation</a:t>
            </a:r>
          </a:p>
          <a:p>
            <a:pPr lvl="1" eaLnBrk="1" hangingPunct="1">
              <a:lnSpc>
                <a:spcPct val="90000"/>
              </a:lnSpc>
            </a:pPr>
            <a:r>
              <a:rPr lang="en-US" dirty="0" smtClean="0"/>
              <a:t>Drawing </a:t>
            </a:r>
          </a:p>
          <a:p>
            <a:pPr lvl="2" eaLnBrk="1" hangingPunct="1">
              <a:lnSpc>
                <a:spcPct val="90000"/>
              </a:lnSpc>
            </a:pPr>
            <a:r>
              <a:rPr lang="en-US" dirty="0" smtClean="0"/>
              <a:t>Backbone</a:t>
            </a:r>
          </a:p>
          <a:p>
            <a:pPr lvl="2" eaLnBrk="1" hangingPunct="1">
              <a:lnSpc>
                <a:spcPct val="90000"/>
              </a:lnSpc>
            </a:pPr>
            <a:r>
              <a:rPr lang="en-US" dirty="0" smtClean="0"/>
              <a:t>Repeater</a:t>
            </a:r>
          </a:p>
          <a:p>
            <a:pPr lvl="1" eaLnBrk="1" hangingPunct="1">
              <a:lnSpc>
                <a:spcPct val="90000"/>
              </a:lnSpc>
            </a:pPr>
            <a:r>
              <a:rPr lang="en-US" dirty="0" smtClean="0"/>
              <a:t>Installation</a:t>
            </a:r>
          </a:p>
          <a:p>
            <a:pPr lvl="2" eaLnBrk="1" hangingPunct="1">
              <a:lnSpc>
                <a:spcPct val="90000"/>
              </a:lnSpc>
            </a:pPr>
            <a:r>
              <a:rPr lang="en-US" dirty="0" smtClean="0"/>
              <a:t>Indoor</a:t>
            </a:r>
          </a:p>
          <a:p>
            <a:pPr lvl="2" eaLnBrk="1" hangingPunct="1">
              <a:lnSpc>
                <a:spcPct val="90000"/>
              </a:lnSpc>
            </a:pPr>
            <a:r>
              <a:rPr lang="en-US" dirty="0" smtClean="0"/>
              <a:t>Outdoor</a:t>
            </a:r>
          </a:p>
          <a:p>
            <a:pPr lvl="1" eaLnBrk="1" hangingPunct="1">
              <a:lnSpc>
                <a:spcPct val="90000"/>
              </a:lnSpc>
            </a:pPr>
            <a:endParaRPr lang="en-US" dirty="0" smtClean="0"/>
          </a:p>
          <a:p>
            <a:pPr eaLnBrk="1" hangingPunct="1">
              <a:lnSpc>
                <a:spcPct val="90000"/>
              </a:lnSpc>
            </a:pPr>
            <a:endParaRPr lang="en-US" dirty="0" smtClean="0"/>
          </a:p>
        </p:txBody>
      </p:sp>
      <p:sp>
        <p:nvSpPr>
          <p:cNvPr id="7170" name="Rectangle 2"/>
          <p:cNvSpPr>
            <a:spLocks noGrp="1" noChangeArrowheads="1"/>
          </p:cNvSpPr>
          <p:nvPr>
            <p:ph type="title"/>
          </p:nvPr>
        </p:nvSpPr>
        <p:spPr/>
        <p:txBody>
          <a:bodyPr/>
          <a:lstStyle/>
          <a:p>
            <a:pPr eaLnBrk="1" hangingPunct="1"/>
            <a:r>
              <a:rPr lang="en-US" smtClean="0"/>
              <a:t>Cabling</a:t>
            </a:r>
          </a:p>
        </p:txBody>
      </p:sp>
      <p:sp>
        <p:nvSpPr>
          <p:cNvPr id="7172" name="Text Box 4"/>
          <p:cNvSpPr txBox="1">
            <a:spLocks noChangeArrowheads="1"/>
          </p:cNvSpPr>
          <p:nvPr/>
        </p:nvSpPr>
        <p:spPr bwMode="auto">
          <a:xfrm>
            <a:off x="4784725" y="1712913"/>
            <a:ext cx="3521075" cy="366712"/>
          </a:xfrm>
          <a:prstGeom prst="rect">
            <a:avLst/>
          </a:prstGeom>
          <a:noFill/>
          <a:ln w="9525">
            <a:noFill/>
            <a:miter lim="800000"/>
            <a:headEnd/>
            <a:tailEnd/>
          </a:ln>
        </p:spPr>
        <p:txBody>
          <a:bodyPr>
            <a:spAutoFit/>
          </a:bodyPr>
          <a:lstStyle/>
          <a:p>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idx="1"/>
          </p:nvPr>
        </p:nvSpPr>
        <p:spPr>
          <a:xfrm>
            <a:off x="457200" y="990600"/>
            <a:ext cx="8229600" cy="5181600"/>
          </a:xfrm>
        </p:spPr>
        <p:txBody>
          <a:bodyPr>
            <a:normAutofit fontScale="92500" lnSpcReduction="20000"/>
          </a:bodyPr>
          <a:lstStyle/>
          <a:p>
            <a:pPr eaLnBrk="1" hangingPunct="1">
              <a:lnSpc>
                <a:spcPct val="90000"/>
              </a:lnSpc>
            </a:pPr>
            <a:r>
              <a:rPr lang="en-US" sz="2400" dirty="0" smtClean="0"/>
              <a:t>802.11 b (1-11 Mbps)		</a:t>
            </a:r>
          </a:p>
          <a:p>
            <a:pPr eaLnBrk="1" hangingPunct="1">
              <a:lnSpc>
                <a:spcPct val="90000"/>
              </a:lnSpc>
            </a:pPr>
            <a:r>
              <a:rPr lang="en-US" sz="2400" dirty="0" smtClean="0"/>
              <a:t>802.11 </a:t>
            </a:r>
            <a:r>
              <a:rPr lang="en-US" sz="2400" dirty="0" err="1" smtClean="0"/>
              <a:t>a/g</a:t>
            </a:r>
            <a:r>
              <a:rPr lang="en-US" sz="2400" dirty="0" smtClean="0"/>
              <a:t>   (54 Mbps)</a:t>
            </a:r>
          </a:p>
          <a:p>
            <a:pPr eaLnBrk="1" hangingPunct="1">
              <a:lnSpc>
                <a:spcPct val="90000"/>
              </a:lnSpc>
            </a:pPr>
            <a:r>
              <a:rPr lang="en-US" sz="2400" dirty="0" smtClean="0"/>
              <a:t>802.11 n  (600 Mbps)</a:t>
            </a:r>
          </a:p>
          <a:p>
            <a:pPr eaLnBrk="1" hangingPunct="1">
              <a:lnSpc>
                <a:spcPct val="90000"/>
              </a:lnSpc>
            </a:pPr>
            <a:r>
              <a:rPr lang="en-US" sz="2400" dirty="0" smtClean="0"/>
              <a:t>802.16    </a:t>
            </a:r>
            <a:r>
              <a:rPr lang="en-US" sz="2400" dirty="0" smtClean="0">
                <a:sym typeface="Wingdings" charset="2"/>
              </a:rPr>
              <a:t> </a:t>
            </a:r>
            <a:r>
              <a:rPr lang="en-US" sz="2400" dirty="0" err="1" smtClean="0">
                <a:sym typeface="Wingdings" charset="2"/>
              </a:rPr>
              <a:t>Wimax</a:t>
            </a:r>
            <a:r>
              <a:rPr lang="en-US" sz="2400" dirty="0" smtClean="0">
                <a:sym typeface="Wingdings" charset="2"/>
              </a:rPr>
              <a:t> ??????</a:t>
            </a:r>
            <a:endParaRPr lang="en-US" sz="2400" dirty="0" smtClean="0"/>
          </a:p>
          <a:p>
            <a:pPr eaLnBrk="1" hangingPunct="1">
              <a:lnSpc>
                <a:spcPct val="90000"/>
              </a:lnSpc>
            </a:pPr>
            <a:endParaRPr lang="en-US" sz="2400" dirty="0" smtClean="0"/>
          </a:p>
          <a:p>
            <a:pPr>
              <a:lnSpc>
                <a:spcPct val="90000"/>
              </a:lnSpc>
              <a:buNone/>
            </a:pPr>
            <a:r>
              <a:rPr lang="en-US" sz="2400" dirty="0" smtClean="0"/>
              <a:t>The IEEE 802.11 standard is now over 2,500 pages long, and new amendments are being developed all the time (Complex..)</a:t>
            </a:r>
          </a:p>
          <a:p>
            <a:pPr>
              <a:lnSpc>
                <a:spcPct val="90000"/>
              </a:lnSpc>
              <a:buNone/>
            </a:pPr>
            <a:r>
              <a:rPr lang="en-US" sz="2400" dirty="0" smtClean="0"/>
              <a:t>we sit on the edge of 802.11ac, which will allow devices to leverage superior modulation, multiple radios, and bonded channels to share a maximum of 6.9 </a:t>
            </a:r>
            <a:r>
              <a:rPr lang="en-US" sz="2400" dirty="0" err="1" smtClean="0"/>
              <a:t>Gbps</a:t>
            </a:r>
            <a:r>
              <a:rPr lang="en-US" sz="2400" dirty="0" smtClean="0"/>
              <a:t>! </a:t>
            </a:r>
          </a:p>
          <a:p>
            <a:pPr eaLnBrk="1" hangingPunct="1">
              <a:lnSpc>
                <a:spcPct val="90000"/>
              </a:lnSpc>
              <a:buFontTx/>
              <a:buNone/>
            </a:pPr>
            <a:r>
              <a:rPr lang="en-US" sz="2400" dirty="0" smtClean="0"/>
              <a:t>Wireless LAN </a:t>
            </a:r>
          </a:p>
          <a:p>
            <a:pPr>
              <a:lnSpc>
                <a:spcPct val="90000"/>
              </a:lnSpc>
              <a:buNone/>
            </a:pPr>
            <a:r>
              <a:rPr lang="en-US" sz="2400" dirty="0" smtClean="0"/>
              <a:t>Demand is high for IT professionals with wireless networking skills. Career opportunities exist for professionals to get involved in designing, deploying and supporting wireless network infrastructure. </a:t>
            </a:r>
          </a:p>
          <a:p>
            <a:pPr>
              <a:lnSpc>
                <a:spcPct val="90000"/>
              </a:lnSpc>
              <a:buNone/>
            </a:pPr>
            <a:r>
              <a:rPr lang="en-US" sz="2400" dirty="0" smtClean="0"/>
              <a:t>Cisco survey, 65 percent of IT managers expected to add dedicated wireless networking job roles </a:t>
            </a:r>
          </a:p>
        </p:txBody>
      </p:sp>
      <p:sp>
        <p:nvSpPr>
          <p:cNvPr id="8194" name="Rectangle 2"/>
          <p:cNvSpPr>
            <a:spLocks noGrp="1" noChangeArrowheads="1"/>
          </p:cNvSpPr>
          <p:nvPr>
            <p:ph type="title"/>
          </p:nvPr>
        </p:nvSpPr>
        <p:spPr>
          <a:xfrm>
            <a:off x="457200" y="274638"/>
            <a:ext cx="8229600" cy="334962"/>
          </a:xfrm>
        </p:spPr>
        <p:txBody>
          <a:bodyPr>
            <a:normAutofit fontScale="90000"/>
          </a:bodyPr>
          <a:lstStyle/>
          <a:p>
            <a:pPr eaLnBrk="1" hangingPunct="1"/>
            <a:r>
              <a:rPr lang="en-US" dirty="0" smtClean="0"/>
              <a:t>Network Wireless </a:t>
            </a:r>
            <a:r>
              <a:rPr lang="en-US" dirty="0" err="1" smtClean="0"/>
              <a:t>Lan</a:t>
            </a:r>
            <a:endParaRPr lang="en-US" dirty="0" smtClean="0"/>
          </a:p>
        </p:txBody>
      </p:sp>
      <p:sp>
        <p:nvSpPr>
          <p:cNvPr id="8196" name="AutoShape 4"/>
          <p:cNvSpPr>
            <a:spLocks/>
          </p:cNvSpPr>
          <p:nvPr/>
        </p:nvSpPr>
        <p:spPr bwMode="auto">
          <a:xfrm>
            <a:off x="4648200" y="1066800"/>
            <a:ext cx="228600" cy="762000"/>
          </a:xfrm>
          <a:prstGeom prst="rightBrace">
            <a:avLst>
              <a:gd name="adj1" fmla="val 27778"/>
              <a:gd name="adj2" fmla="val 50000"/>
            </a:avLst>
          </a:prstGeom>
          <a:noFill/>
          <a:ln w="9525">
            <a:solidFill>
              <a:schemeClr val="tx1"/>
            </a:solidFill>
            <a:round/>
            <a:headEnd/>
            <a:tailEnd/>
          </a:ln>
        </p:spPr>
        <p:txBody>
          <a:bodyPr wrap="none" anchor="ctr"/>
          <a:lstStyle/>
          <a:p>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a:spLocks noGrp="1" noChangeArrowheads="1"/>
          </p:cNvSpPr>
          <p:nvPr>
            <p:ph idx="1"/>
          </p:nvPr>
        </p:nvSpPr>
        <p:spPr/>
        <p:txBody>
          <a:bodyPr>
            <a:normAutofit fontScale="92500"/>
          </a:bodyPr>
          <a:lstStyle/>
          <a:p>
            <a:pPr>
              <a:lnSpc>
                <a:spcPct val="90000"/>
              </a:lnSpc>
              <a:buNone/>
            </a:pPr>
            <a:r>
              <a:rPr lang="en-GB" sz="2800" dirty="0" smtClean="0"/>
              <a:t>Certified Wireless Network Administrator (CWNA)</a:t>
            </a:r>
          </a:p>
          <a:p>
            <a:pPr>
              <a:lnSpc>
                <a:spcPct val="90000"/>
              </a:lnSpc>
              <a:buNone/>
            </a:pPr>
            <a:r>
              <a:rPr lang="en-GB" sz="2800" dirty="0" smtClean="0"/>
              <a:t>Certified Wireless Network Professional (CWNP)</a:t>
            </a:r>
          </a:p>
          <a:p>
            <a:pPr>
              <a:lnSpc>
                <a:spcPct val="90000"/>
              </a:lnSpc>
              <a:buNone/>
            </a:pPr>
            <a:r>
              <a:rPr lang="en-GB" sz="2800" dirty="0" smtClean="0"/>
              <a:t>CISCO Wireless LAN Certification</a:t>
            </a:r>
            <a:endParaRPr lang="en-US" sz="2800" dirty="0" smtClean="0"/>
          </a:p>
          <a:p>
            <a:pPr eaLnBrk="1" hangingPunct="1"/>
            <a:endParaRPr lang="en-US" b="1" dirty="0" smtClean="0"/>
          </a:p>
          <a:p>
            <a:pPr eaLnBrk="1" hangingPunct="1"/>
            <a:r>
              <a:rPr lang="en-US" b="1" dirty="0" smtClean="0"/>
              <a:t>Microsoft Windows Network Certifications</a:t>
            </a:r>
            <a:endParaRPr lang="en-US" dirty="0" smtClean="0"/>
          </a:p>
          <a:p>
            <a:pPr eaLnBrk="1" hangingPunct="1"/>
            <a:r>
              <a:rPr lang="en-US" dirty="0" smtClean="0"/>
              <a:t> Microsoft MCSE </a:t>
            </a:r>
            <a:br>
              <a:rPr lang="en-US" dirty="0" smtClean="0"/>
            </a:br>
            <a:r>
              <a:rPr lang="en-US" dirty="0" smtClean="0"/>
              <a:t> Microsoft MCSE Server </a:t>
            </a:r>
            <a:br>
              <a:rPr lang="en-US" dirty="0" smtClean="0"/>
            </a:br>
            <a:r>
              <a:rPr lang="en-US" dirty="0" smtClean="0">
                <a:hlinkClick r:id="rId2"/>
              </a:rPr>
              <a:t> Microsoft's Windows  MCSA</a:t>
            </a:r>
            <a:r>
              <a:rPr lang="en-US" dirty="0" smtClean="0"/>
              <a:t/>
            </a:r>
            <a:br>
              <a:rPr lang="en-US" dirty="0" smtClean="0"/>
            </a:br>
            <a:r>
              <a:rPr lang="en-US" dirty="0" smtClean="0">
                <a:hlinkClick r:id="rId2"/>
              </a:rPr>
              <a:t> Microsoft's Windows  MCSA</a:t>
            </a:r>
            <a:endParaRPr lang="en-US" dirty="0" smtClean="0"/>
          </a:p>
          <a:p>
            <a:pPr eaLnBrk="1" hangingPunct="1"/>
            <a:r>
              <a:rPr lang="en-US" dirty="0" smtClean="0">
                <a:hlinkClick r:id="rId2"/>
              </a:rPr>
              <a:t> Microsoft Certified Architect Program</a:t>
            </a:r>
            <a:r>
              <a:rPr lang="en-US" dirty="0" smtClean="0"/>
              <a:t/>
            </a:r>
            <a:br>
              <a:rPr lang="en-US" dirty="0" smtClean="0"/>
            </a:br>
            <a:r>
              <a:rPr lang="en-US" dirty="0" smtClean="0">
                <a:hlinkClick r:id="rId2"/>
              </a:rPr>
              <a:t> MCSE / MCSA Specializations</a:t>
            </a:r>
            <a:endParaRPr lang="en-US" dirty="0" smtClean="0"/>
          </a:p>
        </p:txBody>
      </p:sp>
      <p:sp>
        <p:nvSpPr>
          <p:cNvPr id="9218" name="Rectangle 2"/>
          <p:cNvSpPr>
            <a:spLocks noGrp="1" noChangeArrowheads="1"/>
          </p:cNvSpPr>
          <p:nvPr>
            <p:ph type="title"/>
          </p:nvPr>
        </p:nvSpPr>
        <p:spPr/>
        <p:txBody>
          <a:bodyPr>
            <a:normAutofit fontScale="90000"/>
          </a:bodyPr>
          <a:lstStyle/>
          <a:p>
            <a:pPr eaLnBrk="1" hangingPunct="1"/>
            <a:r>
              <a:rPr lang="en-US" smtClean="0"/>
              <a:t>International Vendor certification</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en-US" smtClean="0"/>
              <a:t>LSP TELEMATIKA</a:t>
            </a:r>
          </a:p>
        </p:txBody>
      </p:sp>
      <p:sp>
        <p:nvSpPr>
          <p:cNvPr id="14339" name="Rounded Rectangle 7169"/>
          <p:cNvSpPr>
            <a:spLocks noChangeArrowheads="1"/>
          </p:cNvSpPr>
          <p:nvPr/>
        </p:nvSpPr>
        <p:spPr bwMode="auto">
          <a:xfrm>
            <a:off x="1219200" y="3749675"/>
            <a:ext cx="3505200" cy="685800"/>
          </a:xfrm>
          <a:prstGeom prst="roundRect">
            <a:avLst>
              <a:gd name="adj" fmla="val 16667"/>
            </a:avLst>
          </a:prstGeom>
          <a:solidFill>
            <a:schemeClr val="accent1"/>
          </a:solidFill>
          <a:ln w="9525" algn="ctr">
            <a:solidFill>
              <a:schemeClr val="tx1"/>
            </a:solidFill>
            <a:round/>
            <a:headEnd/>
            <a:tailEnd/>
          </a:ln>
        </p:spPr>
        <p:txBody>
          <a:bodyPr wrap="none" anchor="ctr"/>
          <a:lstStyle/>
          <a:p>
            <a:pPr algn="ctr"/>
            <a:r>
              <a:rPr lang="en-US" sz="1600" b="1">
                <a:solidFill>
                  <a:srgbClr val="000000"/>
                </a:solidFill>
              </a:rPr>
              <a:t>Network Administrator</a:t>
            </a:r>
          </a:p>
        </p:txBody>
      </p:sp>
      <p:sp>
        <p:nvSpPr>
          <p:cNvPr id="14340" name="Straight Connector 7172"/>
          <p:cNvSpPr>
            <a:spLocks noChangeShapeType="1"/>
          </p:cNvSpPr>
          <p:nvPr/>
        </p:nvSpPr>
        <p:spPr bwMode="auto">
          <a:xfrm>
            <a:off x="2438400" y="3368675"/>
            <a:ext cx="0" cy="381000"/>
          </a:xfrm>
          <a:prstGeom prst="line">
            <a:avLst/>
          </a:prstGeom>
          <a:noFill/>
          <a:ln w="38100" algn="ctr">
            <a:solidFill>
              <a:srgbClr val="CC0000"/>
            </a:solidFill>
            <a:round/>
            <a:headEnd type="oval" w="med" len="med"/>
            <a:tailEnd type="triangle" w="med" len="med"/>
          </a:ln>
        </p:spPr>
        <p:txBody>
          <a:bodyPr/>
          <a:lstStyle/>
          <a:p>
            <a:endParaRPr lang="en-US"/>
          </a:p>
        </p:txBody>
      </p:sp>
      <p:sp>
        <p:nvSpPr>
          <p:cNvPr id="14341" name="Rounded Rectangle 7175"/>
          <p:cNvSpPr>
            <a:spLocks noChangeArrowheads="1"/>
          </p:cNvSpPr>
          <p:nvPr/>
        </p:nvSpPr>
        <p:spPr bwMode="auto">
          <a:xfrm>
            <a:off x="1219200" y="4816475"/>
            <a:ext cx="3505200" cy="685800"/>
          </a:xfrm>
          <a:prstGeom prst="roundRect">
            <a:avLst>
              <a:gd name="adj" fmla="val 16667"/>
            </a:avLst>
          </a:prstGeom>
          <a:solidFill>
            <a:srgbClr val="6699FF"/>
          </a:solidFill>
          <a:ln w="9525" algn="ctr">
            <a:solidFill>
              <a:schemeClr val="tx1"/>
            </a:solidFill>
            <a:round/>
            <a:headEnd/>
            <a:tailEnd/>
          </a:ln>
        </p:spPr>
        <p:txBody>
          <a:bodyPr wrap="none" anchor="ctr"/>
          <a:lstStyle/>
          <a:p>
            <a:pPr algn="ctr"/>
            <a:r>
              <a:rPr lang="en-US" sz="1600" b="1">
                <a:solidFill>
                  <a:srgbClr val="000000"/>
                </a:solidFill>
              </a:rPr>
              <a:t>Senior Network Administrator</a:t>
            </a:r>
          </a:p>
        </p:txBody>
      </p:sp>
      <p:sp>
        <p:nvSpPr>
          <p:cNvPr id="14342" name="Straight Connector 7176"/>
          <p:cNvSpPr>
            <a:spLocks noChangeShapeType="1"/>
          </p:cNvSpPr>
          <p:nvPr/>
        </p:nvSpPr>
        <p:spPr bwMode="auto">
          <a:xfrm>
            <a:off x="2438400" y="4435475"/>
            <a:ext cx="0" cy="381000"/>
          </a:xfrm>
          <a:prstGeom prst="line">
            <a:avLst/>
          </a:prstGeom>
          <a:noFill/>
          <a:ln w="38100" algn="ctr">
            <a:solidFill>
              <a:srgbClr val="CC0000"/>
            </a:solidFill>
            <a:round/>
            <a:headEnd type="oval" w="med" len="med"/>
            <a:tailEnd type="triangle" w="med" len="med"/>
          </a:ln>
        </p:spPr>
        <p:txBody>
          <a:bodyPr/>
          <a:lstStyle/>
          <a:p>
            <a:endParaRPr lang="en-US"/>
          </a:p>
        </p:txBody>
      </p:sp>
      <p:sp>
        <p:nvSpPr>
          <p:cNvPr id="14343" name="Straight Connector 7177"/>
          <p:cNvSpPr>
            <a:spLocks noChangeShapeType="1"/>
          </p:cNvSpPr>
          <p:nvPr/>
        </p:nvSpPr>
        <p:spPr bwMode="auto">
          <a:xfrm>
            <a:off x="838200" y="2378075"/>
            <a:ext cx="6858000" cy="0"/>
          </a:xfrm>
          <a:prstGeom prst="line">
            <a:avLst/>
          </a:prstGeom>
          <a:noFill/>
          <a:ln w="9525" algn="ctr">
            <a:solidFill>
              <a:schemeClr val="tx1"/>
            </a:solidFill>
            <a:round/>
            <a:headEnd/>
            <a:tailEnd/>
          </a:ln>
        </p:spPr>
        <p:txBody>
          <a:bodyPr/>
          <a:lstStyle/>
          <a:p>
            <a:endParaRPr lang="en-US"/>
          </a:p>
        </p:txBody>
      </p:sp>
      <p:sp>
        <p:nvSpPr>
          <p:cNvPr id="14344" name="Straight Connector 7178"/>
          <p:cNvSpPr>
            <a:spLocks noChangeShapeType="1"/>
          </p:cNvSpPr>
          <p:nvPr/>
        </p:nvSpPr>
        <p:spPr bwMode="auto">
          <a:xfrm>
            <a:off x="4724400" y="2987675"/>
            <a:ext cx="990600" cy="0"/>
          </a:xfrm>
          <a:prstGeom prst="line">
            <a:avLst/>
          </a:prstGeom>
          <a:noFill/>
          <a:ln w="9525" algn="ctr">
            <a:solidFill>
              <a:schemeClr val="tx1"/>
            </a:solidFill>
            <a:prstDash val="dash"/>
            <a:round/>
            <a:headEnd/>
            <a:tailEnd type="triangle" w="med" len="med"/>
          </a:ln>
        </p:spPr>
        <p:txBody>
          <a:bodyPr/>
          <a:lstStyle/>
          <a:p>
            <a:endParaRPr lang="en-US"/>
          </a:p>
        </p:txBody>
      </p:sp>
      <p:sp>
        <p:nvSpPr>
          <p:cNvPr id="14345" name="Straight Connector 7180"/>
          <p:cNvSpPr>
            <a:spLocks noChangeShapeType="1"/>
          </p:cNvSpPr>
          <p:nvPr/>
        </p:nvSpPr>
        <p:spPr bwMode="auto">
          <a:xfrm>
            <a:off x="4724400" y="4054475"/>
            <a:ext cx="990600" cy="0"/>
          </a:xfrm>
          <a:prstGeom prst="line">
            <a:avLst/>
          </a:prstGeom>
          <a:noFill/>
          <a:ln w="9525" algn="ctr">
            <a:solidFill>
              <a:schemeClr val="tx1"/>
            </a:solidFill>
            <a:prstDash val="dash"/>
            <a:round/>
            <a:headEnd/>
            <a:tailEnd type="triangle" w="med" len="med"/>
          </a:ln>
        </p:spPr>
        <p:txBody>
          <a:bodyPr/>
          <a:lstStyle/>
          <a:p>
            <a:endParaRPr lang="en-US"/>
          </a:p>
        </p:txBody>
      </p:sp>
      <p:sp>
        <p:nvSpPr>
          <p:cNvPr id="14346" name="Straight Connector 7181"/>
          <p:cNvSpPr>
            <a:spLocks noChangeShapeType="1"/>
          </p:cNvSpPr>
          <p:nvPr/>
        </p:nvSpPr>
        <p:spPr bwMode="auto">
          <a:xfrm>
            <a:off x="4724400" y="5121275"/>
            <a:ext cx="990600" cy="0"/>
          </a:xfrm>
          <a:prstGeom prst="line">
            <a:avLst/>
          </a:prstGeom>
          <a:noFill/>
          <a:ln w="9525" algn="ctr">
            <a:solidFill>
              <a:schemeClr val="tx1"/>
            </a:solidFill>
            <a:prstDash val="dash"/>
            <a:round/>
            <a:headEnd/>
            <a:tailEnd type="triangle" w="med" len="med"/>
          </a:ln>
        </p:spPr>
        <p:txBody>
          <a:bodyPr/>
          <a:lstStyle/>
          <a:p>
            <a:endParaRPr lang="en-US"/>
          </a:p>
        </p:txBody>
      </p:sp>
      <p:sp>
        <p:nvSpPr>
          <p:cNvPr id="14347" name="Rounded Rectangle 7182"/>
          <p:cNvSpPr>
            <a:spLocks noChangeArrowheads="1"/>
          </p:cNvSpPr>
          <p:nvPr/>
        </p:nvSpPr>
        <p:spPr bwMode="auto">
          <a:xfrm>
            <a:off x="1219200" y="2682875"/>
            <a:ext cx="3505200" cy="685800"/>
          </a:xfrm>
          <a:prstGeom prst="roundRect">
            <a:avLst>
              <a:gd name="adj" fmla="val 16667"/>
            </a:avLst>
          </a:prstGeom>
          <a:solidFill>
            <a:srgbClr val="FFFFFF"/>
          </a:solidFill>
          <a:ln w="9525" algn="ctr">
            <a:solidFill>
              <a:schemeClr val="tx1"/>
            </a:solidFill>
            <a:round/>
            <a:headEnd/>
            <a:tailEnd/>
          </a:ln>
        </p:spPr>
        <p:txBody>
          <a:bodyPr wrap="none" anchor="ctr"/>
          <a:lstStyle/>
          <a:p>
            <a:pPr algn="ctr"/>
            <a:r>
              <a:rPr lang="en-US" sz="1600" b="1">
                <a:solidFill>
                  <a:srgbClr val="000000"/>
                </a:solidFill>
              </a:rPr>
              <a:t>Junior Network Administrator</a:t>
            </a:r>
          </a:p>
        </p:txBody>
      </p:sp>
      <p:sp>
        <p:nvSpPr>
          <p:cNvPr id="14348" name="TextBox 7183"/>
          <p:cNvSpPr txBox="1">
            <a:spLocks noChangeArrowheads="1"/>
          </p:cNvSpPr>
          <p:nvPr/>
        </p:nvSpPr>
        <p:spPr bwMode="auto">
          <a:xfrm>
            <a:off x="1524000" y="1768475"/>
            <a:ext cx="2819400" cy="457200"/>
          </a:xfrm>
          <a:prstGeom prst="rect">
            <a:avLst/>
          </a:prstGeom>
          <a:noFill/>
          <a:ln w="9525">
            <a:noFill/>
            <a:miter lim="800000"/>
            <a:headEnd/>
            <a:tailEnd/>
          </a:ln>
        </p:spPr>
        <p:txBody>
          <a:bodyPr>
            <a:spAutoFit/>
          </a:bodyPr>
          <a:lstStyle/>
          <a:p>
            <a:pPr>
              <a:spcBef>
                <a:spcPct val="50000"/>
              </a:spcBef>
            </a:pPr>
            <a:r>
              <a:rPr lang="en-US" sz="2400" b="1">
                <a:solidFill>
                  <a:srgbClr val="000000"/>
                </a:solidFill>
                <a:latin typeface="Arial Narrow" pitchFamily="34" charset="0"/>
              </a:rPr>
              <a:t>NAMA SERTIFIKAT</a:t>
            </a:r>
          </a:p>
        </p:txBody>
      </p:sp>
      <p:sp>
        <p:nvSpPr>
          <p:cNvPr id="14349" name="AutoShape 14"/>
          <p:cNvSpPr>
            <a:spLocks noChangeArrowheads="1"/>
          </p:cNvSpPr>
          <p:nvPr/>
        </p:nvSpPr>
        <p:spPr bwMode="auto">
          <a:xfrm>
            <a:off x="5715000" y="2606675"/>
            <a:ext cx="1981200" cy="762000"/>
          </a:xfrm>
          <a:prstGeom prst="roundRect">
            <a:avLst>
              <a:gd name="adj" fmla="val 16667"/>
            </a:avLst>
          </a:prstGeom>
          <a:solidFill>
            <a:srgbClr val="FFFF99"/>
          </a:solidFill>
          <a:ln w="9525" algn="ctr">
            <a:solidFill>
              <a:schemeClr val="tx1"/>
            </a:solidFill>
            <a:round/>
            <a:headEnd/>
            <a:tailEnd/>
          </a:ln>
        </p:spPr>
        <p:txBody>
          <a:bodyPr wrap="none" anchor="ctr"/>
          <a:lstStyle/>
          <a:p>
            <a:pPr algn="ctr" eaLnBrk="0" hangingPunct="0"/>
            <a:r>
              <a:rPr lang="en-US" sz="1600" b="1" i="1"/>
              <a:t>Dasar</a:t>
            </a:r>
          </a:p>
          <a:p>
            <a:pPr algn="ctr" eaLnBrk="0" hangingPunct="0"/>
            <a:r>
              <a:rPr lang="en-US" b="1"/>
              <a:t>(BASIC)</a:t>
            </a:r>
          </a:p>
        </p:txBody>
      </p:sp>
      <p:sp>
        <p:nvSpPr>
          <p:cNvPr id="14350" name="AutoShape 15"/>
          <p:cNvSpPr>
            <a:spLocks noChangeArrowheads="1"/>
          </p:cNvSpPr>
          <p:nvPr/>
        </p:nvSpPr>
        <p:spPr bwMode="auto">
          <a:xfrm>
            <a:off x="5715000" y="3673475"/>
            <a:ext cx="1981200" cy="762000"/>
          </a:xfrm>
          <a:prstGeom prst="roundRect">
            <a:avLst>
              <a:gd name="adj" fmla="val 16667"/>
            </a:avLst>
          </a:prstGeom>
          <a:solidFill>
            <a:srgbClr val="FFFF99"/>
          </a:solidFill>
          <a:ln w="9525" algn="ctr">
            <a:solidFill>
              <a:schemeClr val="tx1"/>
            </a:solidFill>
            <a:round/>
            <a:headEnd/>
            <a:tailEnd/>
          </a:ln>
        </p:spPr>
        <p:txBody>
          <a:bodyPr wrap="none" anchor="ctr"/>
          <a:lstStyle/>
          <a:p>
            <a:pPr algn="ctr" eaLnBrk="0" hangingPunct="0"/>
            <a:r>
              <a:rPr lang="en-US" sz="1600" b="1" i="1"/>
              <a:t>Menengah</a:t>
            </a:r>
          </a:p>
          <a:p>
            <a:pPr algn="ctr" eaLnBrk="0" hangingPunct="0"/>
            <a:r>
              <a:rPr lang="en-US" b="1"/>
              <a:t>(INTERMEDIATE)</a:t>
            </a:r>
          </a:p>
        </p:txBody>
      </p:sp>
      <p:sp>
        <p:nvSpPr>
          <p:cNvPr id="14351" name="AutoShape 16"/>
          <p:cNvSpPr>
            <a:spLocks noChangeArrowheads="1"/>
          </p:cNvSpPr>
          <p:nvPr/>
        </p:nvSpPr>
        <p:spPr bwMode="auto">
          <a:xfrm>
            <a:off x="5715000" y="4740275"/>
            <a:ext cx="1981200" cy="762000"/>
          </a:xfrm>
          <a:prstGeom prst="roundRect">
            <a:avLst>
              <a:gd name="adj" fmla="val 16667"/>
            </a:avLst>
          </a:prstGeom>
          <a:solidFill>
            <a:srgbClr val="FFFF99"/>
          </a:solidFill>
          <a:ln w="9525" algn="ctr">
            <a:solidFill>
              <a:schemeClr val="tx1"/>
            </a:solidFill>
            <a:round/>
            <a:headEnd/>
            <a:tailEnd/>
          </a:ln>
        </p:spPr>
        <p:txBody>
          <a:bodyPr wrap="none" anchor="ctr"/>
          <a:lstStyle/>
          <a:p>
            <a:pPr algn="ctr" eaLnBrk="0" hangingPunct="0"/>
            <a:r>
              <a:rPr lang="en-US" sz="1600" b="1" i="1"/>
              <a:t>Lanjut</a:t>
            </a:r>
          </a:p>
          <a:p>
            <a:pPr algn="ctr" eaLnBrk="0" hangingPunct="0"/>
            <a:r>
              <a:rPr lang="en-US" b="1"/>
              <a:t>(ADVANCED)</a:t>
            </a:r>
          </a:p>
        </p:txBody>
      </p:sp>
      <p:sp>
        <p:nvSpPr>
          <p:cNvPr id="14352" name="TextBox 8195"/>
          <p:cNvSpPr txBox="1">
            <a:spLocks noChangeArrowheads="1"/>
          </p:cNvSpPr>
          <p:nvPr/>
        </p:nvSpPr>
        <p:spPr bwMode="auto">
          <a:xfrm>
            <a:off x="5562600" y="1752600"/>
            <a:ext cx="2362200" cy="396875"/>
          </a:xfrm>
          <a:prstGeom prst="rect">
            <a:avLst/>
          </a:prstGeom>
          <a:noFill/>
          <a:ln w="9525">
            <a:noFill/>
            <a:miter lim="800000"/>
            <a:headEnd/>
            <a:tailEnd/>
          </a:ln>
        </p:spPr>
        <p:txBody>
          <a:bodyPr>
            <a:spAutoFit/>
          </a:bodyPr>
          <a:lstStyle/>
          <a:p>
            <a:pPr algn="ctr" eaLnBrk="0" hangingPunct="0">
              <a:spcBef>
                <a:spcPct val="50000"/>
              </a:spcBef>
            </a:pPr>
            <a:r>
              <a:rPr lang="en-US" sz="2000" b="1">
                <a:latin typeface="Arial Narrow" pitchFamily="34" charset="0"/>
              </a:rPr>
              <a:t>TINGKAT CLUSTER</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The basic job titles one sees for computer networking and networking-related positions include </a:t>
            </a:r>
          </a:p>
          <a:p>
            <a:r>
              <a:rPr lang="en-US" dirty="0" smtClean="0"/>
              <a:t>Network Administrator </a:t>
            </a:r>
          </a:p>
          <a:p>
            <a:r>
              <a:rPr lang="en-US" dirty="0" smtClean="0"/>
              <a:t>Network (Service) Technician  </a:t>
            </a:r>
          </a:p>
          <a:p>
            <a:r>
              <a:rPr lang="en-US" dirty="0" smtClean="0"/>
              <a:t>Network security </a:t>
            </a:r>
          </a:p>
          <a:p>
            <a:r>
              <a:rPr lang="en-US" dirty="0" smtClean="0"/>
              <a:t>Network Manager </a:t>
            </a:r>
          </a:p>
          <a:p>
            <a:endParaRPr lang="en-US" dirty="0"/>
          </a:p>
        </p:txBody>
      </p:sp>
      <p:sp>
        <p:nvSpPr>
          <p:cNvPr id="2" name="Title 1"/>
          <p:cNvSpPr>
            <a:spLocks noGrp="1"/>
          </p:cNvSpPr>
          <p:nvPr>
            <p:ph type="title"/>
          </p:nvPr>
        </p:nvSpPr>
        <p:spPr/>
        <p:txBody>
          <a:bodyPr/>
          <a:lstStyle/>
          <a:p>
            <a:r>
              <a:rPr lang="en-US" dirty="0" smtClean="0"/>
              <a:t>Basic Job</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1"/>
            <a:ext cx="8229600" cy="5867400"/>
          </a:xfrm>
        </p:spPr>
        <p:txBody>
          <a:bodyPr>
            <a:normAutofit fontScale="92500" lnSpcReduction="10000"/>
          </a:bodyPr>
          <a:lstStyle/>
          <a:p>
            <a:r>
              <a:rPr lang="en-US" sz="2000" b="1" dirty="0" smtClean="0"/>
              <a:t>The Network Administrator</a:t>
            </a:r>
          </a:p>
          <a:p>
            <a:r>
              <a:rPr lang="en-US" sz="2000" dirty="0" smtClean="0"/>
              <a:t>Working from the concept upwards, involving configure and manage LANs (Local Area Networks), WANs (Wide Area Networks) and VPNs (Virtual Private Networks).  Including analyzing, installing and configuring the company’s network even from a remote location. </a:t>
            </a:r>
          </a:p>
          <a:p>
            <a:r>
              <a:rPr lang="en-US" sz="2000" dirty="0" smtClean="0"/>
              <a:t>Monitoring network performance, troubleshooting problems and maintaining network security has to be done on a daily basis. </a:t>
            </a:r>
            <a:br>
              <a:rPr lang="en-US" sz="2000" dirty="0" smtClean="0"/>
            </a:br>
            <a:r>
              <a:rPr lang="en-US" sz="2000" dirty="0" smtClean="0"/>
              <a:t>Must be Familiarity with the specific systems being used by a company: Windows Network, Novell, Unix, Linux and others.</a:t>
            </a:r>
          </a:p>
          <a:p>
            <a:r>
              <a:rPr lang="en-US" sz="2000" dirty="0" smtClean="0"/>
              <a:t>Security and virus-protection schemes, system diagnostic utilities and experience with routers and Switch</a:t>
            </a:r>
          </a:p>
          <a:p>
            <a:r>
              <a:rPr lang="en-US" sz="2000" b="1" dirty="0" smtClean="0"/>
              <a:t>According to HOBO COMPUTING, NETWORK ADMINISTRATOR </a:t>
            </a:r>
            <a:r>
              <a:rPr lang="en-US" sz="2000" dirty="0" smtClean="0"/>
              <a:t/>
            </a:r>
            <a:br>
              <a:rPr lang="en-US" sz="2000" dirty="0" smtClean="0"/>
            </a:br>
            <a:r>
              <a:rPr lang="en-US" sz="2000" dirty="0" smtClean="0"/>
              <a:t>"Candidate will be responsible for analysis, installation and configuration of company networks. Daily activities include monitoring network performance, troubleshooting problems and maintaining network security. Other activities include assisting customers with operating systems and network adapters, configuring routers, switches, and firewalls, and evaluating third-party tools.“</a:t>
            </a:r>
          </a:p>
          <a:p>
            <a:pPr>
              <a:buNone/>
            </a:pPr>
            <a:r>
              <a:rPr lang="en-US" sz="2000" dirty="0" smtClean="0"/>
              <a:t>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US" dirty="0" smtClean="0"/>
              <a:t>A </a:t>
            </a:r>
            <a:r>
              <a:rPr lang="en-US" b="1" dirty="0" smtClean="0"/>
              <a:t>Network Technician</a:t>
            </a:r>
            <a:r>
              <a:rPr lang="en-US" dirty="0" smtClean="0"/>
              <a:t> </a:t>
            </a:r>
          </a:p>
          <a:p>
            <a:r>
              <a:rPr lang="en-US" dirty="0" smtClean="0"/>
              <a:t>Focus on the setup, troubleshooting, and repair of specific hardware and software products. Service Technicians in particular often must travel to remote customer sites to perform "field" upgrades and support the customers.</a:t>
            </a:r>
          </a:p>
          <a:p>
            <a:r>
              <a:rPr lang="en-US" dirty="0" smtClean="0"/>
              <a:t>Specialize in evaluating third-party products and integrating new software technologies into an existing network environment or to build a new environment. </a:t>
            </a:r>
          </a:p>
          <a:p>
            <a:endParaRPr lang="en-US" dirty="0"/>
          </a:p>
        </p:txBody>
      </p:sp>
      <p:sp>
        <p:nvSpPr>
          <p:cNvPr id="2" name="Title 1"/>
          <p:cNvSpPr>
            <a:spLocks noGrp="1"/>
          </p:cNvSpPr>
          <p:nvPr>
            <p:ph type="title"/>
          </p:nvPr>
        </p:nvSpPr>
        <p:spPr/>
        <p:txBody>
          <a:bodyPr/>
          <a:lstStyle/>
          <a:p>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b="1" dirty="0" smtClean="0"/>
              <a:t>Network Security</a:t>
            </a:r>
            <a:r>
              <a:rPr lang="en-US" dirty="0" smtClean="0"/>
              <a:t/>
            </a:r>
            <a:br>
              <a:rPr lang="en-US" dirty="0" smtClean="0"/>
            </a:br>
            <a:r>
              <a:rPr lang="en-US" dirty="0" smtClean="0"/>
              <a:t>In today’s network trend many organizations move their offline transactions online and vast quantities of vital and sensitive data travels through networks, the need for developing e-security systems to safeguard the networks and databases from extensive cracking has emerged as the number one IT concern globally. </a:t>
            </a:r>
            <a:endParaRPr lang="en-US" dirty="0"/>
          </a:p>
        </p:txBody>
      </p:sp>
      <p:sp>
        <p:nvSpPr>
          <p:cNvPr id="2" name="Title 1"/>
          <p:cNvSpPr>
            <a:spLocks noGrp="1"/>
          </p:cNvSpPr>
          <p:nvPr>
            <p:ph type="title"/>
          </p:nvPr>
        </p:nvSpPr>
        <p:spPr/>
        <p:txBody>
          <a:bodyPr/>
          <a:lstStyle/>
          <a:p>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r>
              <a:rPr lang="en-US" dirty="0" smtClean="0"/>
              <a:t>In fact </a:t>
            </a:r>
          </a:p>
          <a:p>
            <a:r>
              <a:rPr lang="en-US" dirty="0" smtClean="0"/>
              <a:t>300 new viruses released everyday and widespread hacking (82,000 recorded cases, according to a Carnegie Mellon University study) because of that, IS spend and tightened access to their systems and core applications. </a:t>
            </a:r>
          </a:p>
          <a:p>
            <a:r>
              <a:rPr lang="en-US" dirty="0" smtClean="0"/>
              <a:t>They are looking for people who can administer their </a:t>
            </a:r>
            <a:r>
              <a:rPr lang="en-US" b="1" dirty="0" smtClean="0"/>
              <a:t>enterprise network security safely and securely as a strategic priority.</a:t>
            </a:r>
          </a:p>
          <a:p>
            <a:r>
              <a:rPr lang="en-US" dirty="0" smtClean="0"/>
              <a:t>You </a:t>
            </a:r>
            <a:r>
              <a:rPr lang="en-US" dirty="0" smtClean="0"/>
              <a:t>must be as familiar with system programming and administration as with security configuration and firewalls. </a:t>
            </a:r>
          </a:p>
          <a:p>
            <a:r>
              <a:rPr lang="en-US" dirty="0" smtClean="0"/>
              <a:t>This also includes knowledge of advanced TCP/IP, security fundamentals, security implementation, router security and attack routes.</a:t>
            </a:r>
          </a:p>
          <a:p>
            <a:endParaRPr lang="en-US" dirty="0"/>
          </a:p>
        </p:txBody>
      </p:sp>
      <p:sp>
        <p:nvSpPr>
          <p:cNvPr id="2" name="Title 1"/>
          <p:cNvSpPr>
            <a:spLocks noGrp="1"/>
          </p:cNvSpPr>
          <p:nvPr>
            <p:ph type="title"/>
          </p:nvPr>
        </p:nvSpPr>
        <p:spPr/>
        <p:txBody>
          <a:bodyPr/>
          <a:lstStyle/>
          <a:p>
            <a:r>
              <a:rPr lang="en-US" dirty="0" smtClean="0"/>
              <a:t>Network Security cont</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b="1" dirty="0" smtClean="0"/>
              <a:t>Managers,</a:t>
            </a:r>
            <a:r>
              <a:rPr lang="en-US" dirty="0" smtClean="0"/>
              <a:t> supervise the work of administrators, engineers, technicians, and/or programmers. Network / Information Systems Managers also focus on longer-range planning and strategy considerations, in some stage they will be focusing on tasks such as troubleshooting, monitoring, LAN performance, adding or deleting users, adding new servers. </a:t>
            </a:r>
          </a:p>
        </p:txBody>
      </p:sp>
      <p:sp>
        <p:nvSpPr>
          <p:cNvPr id="2" name="Title 1"/>
          <p:cNvSpPr>
            <a:spLocks noGrp="1"/>
          </p:cNvSpPr>
          <p:nvPr>
            <p:ph type="title"/>
          </p:nvPr>
        </p:nvSpPr>
        <p:spPr/>
        <p:txBody>
          <a:bodyPr/>
          <a:lstStyle/>
          <a:p>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7500" lnSpcReduction="20000"/>
          </a:bodyPr>
          <a:lstStyle/>
          <a:p>
            <a:r>
              <a:rPr lang="en-US" sz="4100" b="1" dirty="0" smtClean="0"/>
              <a:t>What have to be prepare</a:t>
            </a:r>
            <a:br>
              <a:rPr lang="en-US" sz="4100" b="1" dirty="0" smtClean="0"/>
            </a:br>
            <a:r>
              <a:rPr lang="en-US" dirty="0" smtClean="0"/>
              <a:t/>
            </a:r>
            <a:br>
              <a:rPr lang="en-US" dirty="0" smtClean="0"/>
            </a:br>
            <a:r>
              <a:rPr lang="en-US" dirty="0" smtClean="0"/>
              <a:t>Knowledge of computer hardware is the foundation for a career in computer networking. </a:t>
            </a:r>
          </a:p>
          <a:p>
            <a:r>
              <a:rPr lang="en-US" dirty="0" smtClean="0"/>
              <a:t>The basics of operating systems, microprocessors, peripheral devices, computer architecture, installing various software, configuring PCs, preventive maintenance and troubleshooting.</a:t>
            </a:r>
          </a:p>
          <a:p>
            <a:r>
              <a:rPr lang="en-US" dirty="0" smtClean="0"/>
              <a:t>Microsoft network, Unix from SCO, Solaris from Sun Microsystems, Netware from Novell, etc. </a:t>
            </a:r>
          </a:p>
          <a:p>
            <a:r>
              <a:rPr lang="en-US" dirty="0" smtClean="0"/>
              <a:t>It can be further connected to the Internet through internetworking devices such as Routers and Switches.</a:t>
            </a:r>
          </a:p>
          <a:p>
            <a:r>
              <a:rPr lang="en-US" dirty="0" smtClean="0"/>
              <a:t>Vendor certifications like Microsoft’s MCSE or Cisco’s CCNA or CCNP or CCIE, or Novel’s CNE or Sun Microsystems’ Sun Solaris Administrator at the higher end, are increasingly sought by recruiters.</a:t>
            </a:r>
          </a:p>
          <a:p>
            <a:endParaRPr lang="en-US" dirty="0"/>
          </a:p>
        </p:txBody>
      </p:sp>
      <p:sp>
        <p:nvSpPr>
          <p:cNvPr id="2" name="Title 1"/>
          <p:cNvSpPr>
            <a:spLocks noGrp="1"/>
          </p:cNvSpPr>
          <p:nvPr>
            <p:ph type="title"/>
          </p:nvPr>
        </p:nvSpPr>
        <p:spPr/>
        <p:txBody>
          <a:bodyPr/>
          <a:lstStyle/>
          <a:p>
            <a:r>
              <a:rPr lang="en-US" dirty="0" smtClean="0"/>
              <a:t>SO……</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1905</TotalTime>
  <Words>813</Words>
  <Application>Microsoft Office PowerPoint</Application>
  <PresentationFormat>On-screen Show (4:3)</PresentationFormat>
  <Paragraphs>117</Paragraphs>
  <Slides>23</Slides>
  <Notes>1</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Concourse</vt:lpstr>
      <vt:lpstr>Computer Network Career</vt:lpstr>
      <vt:lpstr>Preface</vt:lpstr>
      <vt:lpstr>Basic Job</vt:lpstr>
      <vt:lpstr>Slide 4</vt:lpstr>
      <vt:lpstr>Slide 5</vt:lpstr>
      <vt:lpstr>Slide 6</vt:lpstr>
      <vt:lpstr>Network Security cont</vt:lpstr>
      <vt:lpstr>Slide 8</vt:lpstr>
      <vt:lpstr>SO……</vt:lpstr>
      <vt:lpstr>Slide 10</vt:lpstr>
      <vt:lpstr>Slide 11</vt:lpstr>
      <vt:lpstr>Network Security</vt:lpstr>
      <vt:lpstr>Slide 13</vt:lpstr>
      <vt:lpstr>Slide 14</vt:lpstr>
      <vt:lpstr>Slide 15</vt:lpstr>
      <vt:lpstr>Slide 16</vt:lpstr>
      <vt:lpstr>Slide 17</vt:lpstr>
      <vt:lpstr>IP Telephony</vt:lpstr>
      <vt:lpstr>Certification</vt:lpstr>
      <vt:lpstr>Cabling</vt:lpstr>
      <vt:lpstr>Network Wireless Lan</vt:lpstr>
      <vt:lpstr>International Vendor certification</vt:lpstr>
      <vt:lpstr>LSP TELEMATIKA</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Network Carrier</dc:title>
  <dc:creator>TOSHIBA</dc:creator>
  <cp:lastModifiedBy>Windows7</cp:lastModifiedBy>
  <cp:revision>39</cp:revision>
  <dcterms:created xsi:type="dcterms:W3CDTF">2007-07-23T15:04:59Z</dcterms:created>
  <dcterms:modified xsi:type="dcterms:W3CDTF">2013-12-07T02:12:22Z</dcterms:modified>
</cp:coreProperties>
</file>