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6A179-32E9-4B84-9B4D-63367EB3A4F0}" type="datetimeFigureOut">
              <a:rPr lang="id-ID" smtClean="0"/>
              <a:t>09/10/2012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CB853-724E-4837-B7A4-308EAB12E489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D56017-E098-4373-A4D3-940023977E19}" type="slidenum">
              <a:rPr lang="en-US" smtClean="0">
                <a:latin typeface="Arial" pitchFamily="34" charset="0"/>
              </a:rPr>
              <a:pPr/>
              <a:t>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7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EFE938-22D8-4969-AEA0-9AE87F1E6398}" type="slidenum">
              <a:rPr lang="en-US" smtClean="0">
                <a:latin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46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98F11A-5088-4792-B133-5F7D6F364F9F}" type="slidenum">
              <a:rPr lang="en-US" smtClean="0">
                <a:latin typeface="Arial" pitchFamily="34" charset="0"/>
              </a:rPr>
              <a:pPr/>
              <a:t>11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47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336EE4-ECCE-48AF-897C-A7E594C8D72E}" type="slidenum">
              <a:rPr lang="en-US" smtClean="0">
                <a:latin typeface="Arial" pitchFamily="34" charset="0"/>
              </a:rPr>
              <a:pPr/>
              <a:t>12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48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20FA41-CA21-482E-BABC-0F6549102C15}" type="slidenum">
              <a:rPr lang="en-US" smtClean="0">
                <a:latin typeface="Arial" pitchFamily="34" charset="0"/>
              </a:rPr>
              <a:pPr/>
              <a:t>13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49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F195FA-898E-42D1-8B9F-09CD73531906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8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F29E9A-207F-4077-A7AF-A1AD587ED770}" type="slidenum">
              <a:rPr lang="en-US" smtClean="0">
                <a:latin typeface="Arial" pitchFamily="34" charset="0"/>
              </a:rPr>
              <a:pPr/>
              <a:t>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9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2633C1-3161-4DF6-B78F-836E061F5657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40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8D0ED8-366D-417F-A554-14A4CAE2AD4C}" type="slidenum">
              <a:rPr lang="en-US" smtClean="0">
                <a:latin typeface="Arial" pitchFamily="34" charset="0"/>
              </a:rPr>
              <a:pPr/>
              <a:t>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41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AEC209-07DE-4391-96D6-298FA48A5EA9}" type="slidenum">
              <a:rPr lang="en-US" smtClean="0">
                <a:latin typeface="Arial" pitchFamily="34" charset="0"/>
              </a:rPr>
              <a:pPr/>
              <a:t>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42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9CE1C9-80BA-4E90-9803-9939C3458ABB}" type="slidenum">
              <a:rPr lang="en-US" smtClean="0">
                <a:latin typeface="Arial" pitchFamily="34" charset="0"/>
              </a:rPr>
              <a:pPr/>
              <a:t>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43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50CBE8-0391-4C49-9E34-9D9CFFBBB909}" type="slidenum">
              <a:rPr lang="en-US" smtClean="0">
                <a:latin typeface="Arial" pitchFamily="34" charset="0"/>
              </a:rPr>
              <a:pPr/>
              <a:t>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44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6DEC61-9706-4994-AB1C-2EB6311E3173}" type="slidenum">
              <a:rPr lang="en-US" smtClean="0">
                <a:latin typeface="Arial" pitchFamily="34" charset="0"/>
              </a:rPr>
              <a:pPr/>
              <a:t>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45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7794-4749-4F92-95D3-3B5631DDE995}" type="datetimeFigureOut">
              <a:rPr lang="id-ID" smtClean="0"/>
              <a:t>09/10/2012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C9743-022C-434C-B060-1FE2DA43549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7794-4749-4F92-95D3-3B5631DDE995}" type="datetimeFigureOut">
              <a:rPr lang="id-ID" smtClean="0"/>
              <a:t>09/10/2012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C9743-022C-434C-B060-1FE2DA43549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7794-4749-4F92-95D3-3B5631DDE995}" type="datetimeFigureOut">
              <a:rPr lang="id-ID" smtClean="0"/>
              <a:t>09/10/2012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C9743-022C-434C-B060-1FE2DA43549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7794-4749-4F92-95D3-3B5631DDE995}" type="datetimeFigureOut">
              <a:rPr lang="id-ID" smtClean="0"/>
              <a:t>09/10/2012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C9743-022C-434C-B060-1FE2DA43549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7794-4749-4F92-95D3-3B5631DDE995}" type="datetimeFigureOut">
              <a:rPr lang="id-ID" smtClean="0"/>
              <a:t>09/10/2012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C9743-022C-434C-B060-1FE2DA43549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7794-4749-4F92-95D3-3B5631DDE995}" type="datetimeFigureOut">
              <a:rPr lang="id-ID" smtClean="0"/>
              <a:t>09/10/2012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C9743-022C-434C-B060-1FE2DA43549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7794-4749-4F92-95D3-3B5631DDE995}" type="datetimeFigureOut">
              <a:rPr lang="id-ID" smtClean="0"/>
              <a:t>09/10/2012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C9743-022C-434C-B060-1FE2DA43549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7794-4749-4F92-95D3-3B5631DDE995}" type="datetimeFigureOut">
              <a:rPr lang="id-ID" smtClean="0"/>
              <a:t>09/10/2012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C9743-022C-434C-B060-1FE2DA43549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7794-4749-4F92-95D3-3B5631DDE995}" type="datetimeFigureOut">
              <a:rPr lang="id-ID" smtClean="0"/>
              <a:t>09/10/2012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C9743-022C-434C-B060-1FE2DA43549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7794-4749-4F92-95D3-3B5631DDE995}" type="datetimeFigureOut">
              <a:rPr lang="id-ID" smtClean="0"/>
              <a:t>09/10/2012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C9743-022C-434C-B060-1FE2DA43549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7794-4749-4F92-95D3-3B5631DDE995}" type="datetimeFigureOut">
              <a:rPr lang="id-ID" smtClean="0"/>
              <a:t>09/10/2012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C9743-022C-434C-B060-1FE2DA43549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17794-4749-4F92-95D3-3B5631DDE995}" type="datetimeFigureOut">
              <a:rPr lang="id-ID" smtClean="0"/>
              <a:t>09/10/2012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C9743-022C-434C-B060-1FE2DA43549C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z="3800" smtClean="0"/>
              <a:t>Perangkat Lunak Komputer </a:t>
            </a:r>
            <a:r>
              <a:rPr lang="en-US" sz="3800" i="1" smtClean="0"/>
              <a:t>(Software)</a:t>
            </a:r>
            <a:r>
              <a:rPr lang="en-US" sz="3800" smtClean="0"/>
              <a:t> (</a:t>
            </a:r>
            <a:r>
              <a:rPr lang="en-US" sz="3800" i="1" smtClean="0"/>
              <a:t>cont.</a:t>
            </a:r>
            <a:r>
              <a:rPr lang="en-US" sz="3800" smtClean="0"/>
              <a:t>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4648200"/>
          </a:xfrm>
        </p:spPr>
        <p:txBody>
          <a:bodyPr/>
          <a:lstStyle/>
          <a:p>
            <a:pPr lvl="1" algn="just" eaLnBrk="1" hangingPunct="1"/>
            <a:r>
              <a:rPr lang="en-US" altLang="zh-CN" sz="2400" smtClean="0">
                <a:ea typeface="SimSun" pitchFamily="2" charset="-122"/>
              </a:rPr>
              <a:t>Bahasa Pemrograman Natural (Natural Language)</a:t>
            </a:r>
          </a:p>
          <a:p>
            <a:pPr lvl="1" eaLnBrk="1" hangingPunct="1"/>
            <a:r>
              <a:rPr lang="en-US" altLang="zh-CN" sz="2400" smtClean="0">
                <a:ea typeface="SimSun" pitchFamily="2" charset="-122"/>
              </a:rPr>
              <a:t>Bahasa Pemrograman Virtual  </a:t>
            </a:r>
          </a:p>
          <a:p>
            <a:pPr lvl="1" eaLnBrk="1" hangingPunct="1"/>
            <a:r>
              <a:rPr lang="en-US" altLang="zh-CN" sz="2400" smtClean="0">
                <a:ea typeface="SimSun" pitchFamily="2" charset="-122"/>
              </a:rPr>
              <a:t>HTML (Hypertext Markup Language) </a:t>
            </a:r>
          </a:p>
          <a:p>
            <a:pPr lvl="1" algn="just" eaLnBrk="1" hangingPunct="1"/>
            <a:r>
              <a:rPr lang="en-US" altLang="zh-CN" sz="2400" smtClean="0">
                <a:ea typeface="SimSun" pitchFamily="2" charset="-122"/>
              </a:rPr>
              <a:t>Extensible Markup Language (XML)</a:t>
            </a:r>
          </a:p>
          <a:p>
            <a:pPr lvl="1" algn="just" eaLnBrk="1" hangingPunct="1"/>
            <a:r>
              <a:rPr lang="en-US" altLang="zh-CN" sz="2400" smtClean="0">
                <a:ea typeface="SimSun" pitchFamily="2" charset="-122"/>
              </a:rPr>
              <a:t>Componentware</a:t>
            </a:r>
          </a:p>
          <a:p>
            <a:pPr lvl="1" algn="just" eaLnBrk="1" hangingPunct="1"/>
            <a:r>
              <a:rPr lang="en-US" altLang="zh-CN" sz="2400" smtClean="0">
                <a:ea typeface="SimSun" pitchFamily="2" charset="-122"/>
              </a:rPr>
              <a:t>Virtual Reality Modeling Object</a:t>
            </a:r>
          </a:p>
          <a:p>
            <a:pPr lvl="1" algn="just" eaLnBrk="1" hangingPunct="1"/>
            <a:r>
              <a:rPr lang="en-US" altLang="zh-CN" sz="2400" smtClean="0">
                <a:ea typeface="SimSun" pitchFamily="2" charset="-122"/>
              </a:rPr>
              <a:t>Bahasa Pemrograman Object Oriented</a:t>
            </a:r>
          </a:p>
          <a:p>
            <a:pPr lvl="1" algn="just" eaLnBrk="1" hangingPunct="1">
              <a:buFont typeface="Wingdings" pitchFamily="2" charset="2"/>
              <a:buNone/>
            </a:pPr>
            <a:endParaRPr lang="en-US" altLang="zh-CN" sz="2400" smtClean="0">
              <a:ea typeface="SimSun" pitchFamily="2" charset="-122"/>
            </a:endParaRPr>
          </a:p>
          <a:p>
            <a:pPr lvl="1" algn="just" eaLnBrk="1" hangingPunct="1"/>
            <a:endParaRPr lang="en-US" altLang="zh-CN" sz="2400" smtClean="0">
              <a:ea typeface="SimSun" pitchFamily="2" charset="-122"/>
            </a:endParaRPr>
          </a:p>
          <a:p>
            <a:pPr lvl="1" eaLnBrk="1" hangingPunct="1"/>
            <a:endParaRPr lang="en-US" altLang="zh-CN" sz="2400" smtClean="0"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z="3800" smtClean="0"/>
              <a:t>Internet, Intranet, Ekstranet</a:t>
            </a:r>
            <a:br>
              <a:rPr lang="en-US" sz="3800" smtClean="0"/>
            </a:br>
            <a:endParaRPr lang="en-US" sz="3800" i="1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676400"/>
            <a:ext cx="8120062" cy="4648200"/>
          </a:xfrm>
        </p:spPr>
        <p:txBody>
          <a:bodyPr>
            <a:normAutofit lnSpcReduction="10000"/>
          </a:bodyPr>
          <a:lstStyle/>
          <a:p>
            <a:pPr marL="571500" indent="-571500" eaLnBrk="1" hangingPunct="1">
              <a:lnSpc>
                <a:spcPct val="80000"/>
              </a:lnSpc>
            </a:pPr>
            <a:r>
              <a:rPr lang="en-US" altLang="zh-CN" sz="2600" b="1" smtClean="0">
                <a:ea typeface="SimSun" pitchFamily="2" charset="-122"/>
              </a:rPr>
              <a:t>Pengertian Internet</a:t>
            </a:r>
          </a:p>
          <a:p>
            <a:pPr marL="966788" lvl="1" indent="-509588" eaLnBrk="1" hangingPunct="1">
              <a:lnSpc>
                <a:spcPct val="80000"/>
              </a:lnSpc>
            </a:pPr>
            <a:r>
              <a:rPr lang="en-US" altLang="zh-CN" sz="2200" smtClean="0">
                <a:ea typeface="SimSun" pitchFamily="2" charset="-122"/>
              </a:rPr>
              <a:t>Jaringan komputer terbesar di dunia, kumpulan jaringan-jaringan</a:t>
            </a:r>
          </a:p>
          <a:p>
            <a:pPr marL="571500" indent="-571500" eaLnBrk="1" hangingPunct="1">
              <a:lnSpc>
                <a:spcPct val="80000"/>
              </a:lnSpc>
            </a:pPr>
            <a:r>
              <a:rPr lang="en-US" altLang="zh-CN" sz="2600" b="1" smtClean="0">
                <a:ea typeface="SimSun" pitchFamily="2" charset="-122"/>
              </a:rPr>
              <a:t>Evolusi Internet</a:t>
            </a:r>
          </a:p>
          <a:p>
            <a:pPr marL="571500" indent="-571500" algn="just" eaLnBrk="1" hangingPunct="1">
              <a:lnSpc>
                <a:spcPct val="80000"/>
              </a:lnSpc>
            </a:pPr>
            <a:r>
              <a:rPr lang="en-US" altLang="zh-CN" sz="2600" b="1" smtClean="0">
                <a:ea typeface="SimSun" pitchFamily="2" charset="-122"/>
              </a:rPr>
              <a:t>Infrastuktur dari Internet</a:t>
            </a:r>
          </a:p>
          <a:p>
            <a:pPr marL="571500" indent="-571500" algn="just" eaLnBrk="1" hangingPunct="1">
              <a:lnSpc>
                <a:spcPct val="80000"/>
              </a:lnSpc>
            </a:pPr>
            <a:r>
              <a:rPr lang="en-US" altLang="zh-CN" sz="2600" b="1" smtClean="0">
                <a:ea typeface="SimSun" pitchFamily="2" charset="-122"/>
              </a:rPr>
              <a:t>Penggunaan Internet</a:t>
            </a:r>
          </a:p>
          <a:p>
            <a:pPr marL="966788" lvl="1" indent="-509588" algn="just" eaLnBrk="1" hangingPunct="1">
              <a:lnSpc>
                <a:spcPct val="80000"/>
              </a:lnSpc>
            </a:pPr>
            <a:r>
              <a:rPr lang="en-US" altLang="zh-CN" sz="2200" smtClean="0">
                <a:ea typeface="SimSun" pitchFamily="2" charset="-122"/>
              </a:rPr>
              <a:t>Alamat di Internet</a:t>
            </a:r>
          </a:p>
          <a:p>
            <a:pPr marL="966788" lvl="1" indent="-509588" algn="just" eaLnBrk="1" hangingPunct="1">
              <a:lnSpc>
                <a:spcPct val="80000"/>
              </a:lnSpc>
            </a:pPr>
            <a:r>
              <a:rPr lang="en-US" altLang="zh-CN" sz="2200" smtClean="0">
                <a:ea typeface="SimSun" pitchFamily="2" charset="-122"/>
              </a:rPr>
              <a:t>Akses Internet</a:t>
            </a:r>
          </a:p>
          <a:p>
            <a:pPr marL="1347788" lvl="2" indent="-433388" algn="just" eaLnBrk="1" hangingPunct="1">
              <a:lnSpc>
                <a:spcPct val="80000"/>
              </a:lnSpc>
            </a:pPr>
            <a:r>
              <a:rPr lang="en-US" altLang="zh-CN" sz="1700" i="1" smtClean="0">
                <a:ea typeface="SimSun" pitchFamily="2" charset="-122"/>
              </a:rPr>
              <a:t>Dial-up</a:t>
            </a:r>
          </a:p>
          <a:p>
            <a:pPr marL="1347788" lvl="2" indent="-433388" algn="just" eaLnBrk="1" hangingPunct="1">
              <a:lnSpc>
                <a:spcPct val="80000"/>
              </a:lnSpc>
            </a:pPr>
            <a:r>
              <a:rPr lang="en-US" altLang="zh-CN" sz="1700" i="1" smtClean="0">
                <a:ea typeface="SimSun" pitchFamily="2" charset="-122"/>
              </a:rPr>
              <a:t>Landline Broadband</a:t>
            </a:r>
          </a:p>
          <a:p>
            <a:pPr lvl="3" algn="just" eaLnBrk="1" hangingPunct="1">
              <a:lnSpc>
                <a:spcPct val="80000"/>
              </a:lnSpc>
            </a:pPr>
            <a:r>
              <a:rPr lang="en-US" altLang="zh-CN" sz="1600" smtClean="0">
                <a:ea typeface="SimSun" pitchFamily="2" charset="-122"/>
              </a:rPr>
              <a:t>DSL</a:t>
            </a:r>
          </a:p>
          <a:p>
            <a:pPr lvl="3" algn="just" eaLnBrk="1" hangingPunct="1">
              <a:lnSpc>
                <a:spcPct val="80000"/>
              </a:lnSpc>
            </a:pPr>
            <a:r>
              <a:rPr lang="en-US" altLang="zh-CN" sz="1600" i="1" smtClean="0">
                <a:ea typeface="SimSun" pitchFamily="2" charset="-122"/>
              </a:rPr>
              <a:t>Cable Modem</a:t>
            </a:r>
          </a:p>
          <a:p>
            <a:pPr marL="1347788" lvl="2" indent="-433388" algn="just" eaLnBrk="1" hangingPunct="1">
              <a:lnSpc>
                <a:spcPct val="80000"/>
              </a:lnSpc>
            </a:pPr>
            <a:r>
              <a:rPr lang="en-US" altLang="zh-CN" sz="1700" i="1" smtClean="0">
                <a:ea typeface="SimSun" pitchFamily="2" charset="-122"/>
              </a:rPr>
              <a:t>Wi-Fi</a:t>
            </a:r>
          </a:p>
          <a:p>
            <a:pPr marL="1347788" lvl="2" indent="-433388" algn="just" eaLnBrk="1" hangingPunct="1">
              <a:lnSpc>
                <a:spcPct val="80000"/>
              </a:lnSpc>
            </a:pPr>
            <a:r>
              <a:rPr lang="en-US" altLang="zh-CN" sz="1700" i="1" smtClean="0">
                <a:ea typeface="SimSun" pitchFamily="2" charset="-122"/>
              </a:rPr>
              <a:t>Satellite</a:t>
            </a:r>
          </a:p>
          <a:p>
            <a:pPr marL="1347788" lvl="2" indent="-433388" algn="just" eaLnBrk="1" hangingPunct="1">
              <a:lnSpc>
                <a:spcPct val="80000"/>
              </a:lnSpc>
            </a:pPr>
            <a:r>
              <a:rPr lang="en-US" altLang="zh-CN" sz="1700" i="1" smtClean="0">
                <a:ea typeface="SimSun" pitchFamily="2" charset="-122"/>
              </a:rPr>
              <a:t>Cell Phones</a:t>
            </a:r>
            <a:endParaRPr lang="en-US" altLang="zh-CN" sz="1700" smtClean="0">
              <a:ea typeface="SimSun" pitchFamily="2" charset="-122"/>
            </a:endParaRPr>
          </a:p>
          <a:p>
            <a:pPr marL="966788" lvl="1" indent="-509588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z="3800" smtClean="0"/>
              <a:t>Internet, Intranet, Ekstranet</a:t>
            </a:r>
            <a:br>
              <a:rPr lang="en-US" sz="3800" smtClean="0"/>
            </a:br>
            <a:r>
              <a:rPr lang="en-US" sz="3800" smtClean="0"/>
              <a:t>(</a:t>
            </a:r>
            <a:r>
              <a:rPr lang="en-US" sz="3800" i="1" smtClean="0"/>
              <a:t>cont.</a:t>
            </a:r>
            <a:r>
              <a:rPr lang="en-US" sz="3800" smtClean="0"/>
              <a:t>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120063" cy="4495800"/>
          </a:xfrm>
        </p:spPr>
        <p:txBody>
          <a:bodyPr/>
          <a:lstStyle/>
          <a:p>
            <a:pPr marL="571500" indent="-571500" eaLnBrk="1" hangingPunct="1">
              <a:lnSpc>
                <a:spcPct val="80000"/>
              </a:lnSpc>
            </a:pPr>
            <a:r>
              <a:rPr lang="en-US" altLang="zh-CN" sz="2800" b="1" smtClean="0">
                <a:ea typeface="SimSun" pitchFamily="2" charset="-122"/>
              </a:rPr>
              <a:t>Layanan yang Disediakan oleh Internet</a:t>
            </a:r>
            <a:r>
              <a:rPr lang="en-US" altLang="zh-CN" sz="2800" smtClean="0">
                <a:ea typeface="SimSun" pitchFamily="2" charset="-122"/>
              </a:rPr>
              <a:t> :</a:t>
            </a:r>
          </a:p>
          <a:p>
            <a:pPr marL="966788" lvl="1" indent="-509588" eaLnBrk="1" hangingPunct="1">
              <a:lnSpc>
                <a:spcPct val="80000"/>
              </a:lnSpc>
            </a:pPr>
            <a:r>
              <a:rPr lang="en-US" altLang="zh-CN" sz="2400" smtClean="0">
                <a:ea typeface="SimSun" pitchFamily="2" charset="-122"/>
              </a:rPr>
              <a:t>Layanan Komunikasi </a:t>
            </a:r>
          </a:p>
          <a:p>
            <a:pPr marL="1347788" lvl="2" indent="-433388" eaLnBrk="1" hangingPunct="1">
              <a:lnSpc>
                <a:spcPct val="80000"/>
              </a:lnSpc>
            </a:pPr>
            <a:r>
              <a:rPr lang="en-US" altLang="zh-CN" i="1" smtClean="0">
                <a:ea typeface="SimSun" pitchFamily="2" charset="-122"/>
              </a:rPr>
              <a:t>e-mail</a:t>
            </a:r>
            <a:r>
              <a:rPr lang="en-US" altLang="zh-CN" smtClean="0">
                <a:ea typeface="SimSun" pitchFamily="2" charset="-122"/>
              </a:rPr>
              <a:t> </a:t>
            </a:r>
          </a:p>
          <a:p>
            <a:pPr marL="1347788" lvl="2" indent="-433388" algn="just" eaLnBrk="1" hangingPunct="1">
              <a:lnSpc>
                <a:spcPct val="80000"/>
              </a:lnSpc>
            </a:pPr>
            <a:r>
              <a:rPr lang="en-US" altLang="zh-CN" smtClean="0">
                <a:ea typeface="SimSun" pitchFamily="2" charset="-122"/>
              </a:rPr>
              <a:t>USENET </a:t>
            </a:r>
            <a:r>
              <a:rPr lang="en-US" altLang="zh-CN" i="1" smtClean="0">
                <a:ea typeface="SimSun" pitchFamily="2" charset="-122"/>
              </a:rPr>
              <a:t>Newsgroup</a:t>
            </a:r>
            <a:r>
              <a:rPr lang="en-US" altLang="zh-CN" smtClean="0">
                <a:ea typeface="SimSun" pitchFamily="2" charset="-122"/>
              </a:rPr>
              <a:t>(</a:t>
            </a:r>
            <a:r>
              <a:rPr lang="en-US" altLang="zh-CN" i="1" smtClean="0">
                <a:ea typeface="SimSun" pitchFamily="2" charset="-122"/>
              </a:rPr>
              <a:t>Forums</a:t>
            </a:r>
            <a:r>
              <a:rPr lang="en-US" altLang="zh-CN" smtClean="0">
                <a:ea typeface="SimSun" pitchFamily="2" charset="-122"/>
              </a:rPr>
              <a:t>)</a:t>
            </a:r>
          </a:p>
          <a:p>
            <a:pPr marL="1347788" lvl="2" indent="-433388" algn="just" eaLnBrk="1" hangingPunct="1">
              <a:lnSpc>
                <a:spcPct val="80000"/>
              </a:lnSpc>
            </a:pPr>
            <a:r>
              <a:rPr lang="en-US" altLang="zh-CN" smtClean="0">
                <a:ea typeface="SimSun" pitchFamily="2" charset="-122"/>
              </a:rPr>
              <a:t>LISTSERV</a:t>
            </a:r>
          </a:p>
          <a:p>
            <a:pPr marL="1347788" lvl="2" indent="-433388" algn="just" eaLnBrk="1" hangingPunct="1">
              <a:lnSpc>
                <a:spcPct val="80000"/>
              </a:lnSpc>
            </a:pPr>
            <a:r>
              <a:rPr lang="en-US" altLang="zh-CN" i="1" smtClean="0">
                <a:ea typeface="SimSun" pitchFamily="2" charset="-122"/>
              </a:rPr>
              <a:t>Chatting</a:t>
            </a:r>
            <a:r>
              <a:rPr lang="en-US" altLang="zh-CN" smtClean="0">
                <a:ea typeface="SimSun" pitchFamily="2" charset="-122"/>
              </a:rPr>
              <a:t> </a:t>
            </a:r>
          </a:p>
          <a:p>
            <a:pPr marL="1347788" lvl="2" indent="-433388" algn="just" eaLnBrk="1" hangingPunct="1">
              <a:lnSpc>
                <a:spcPct val="80000"/>
              </a:lnSpc>
            </a:pPr>
            <a:r>
              <a:rPr lang="en-US" altLang="zh-CN" i="1" smtClean="0">
                <a:ea typeface="SimSun" pitchFamily="2" charset="-122"/>
              </a:rPr>
              <a:t>Instant Messaging</a:t>
            </a:r>
          </a:p>
          <a:p>
            <a:pPr marL="1347788" lvl="2" indent="-433388" algn="just" eaLnBrk="1" hangingPunct="1">
              <a:lnSpc>
                <a:spcPct val="80000"/>
              </a:lnSpc>
            </a:pPr>
            <a:r>
              <a:rPr lang="en-US" altLang="zh-CN" i="1" smtClean="0">
                <a:ea typeface="SimSun" pitchFamily="2" charset="-122"/>
              </a:rPr>
              <a:t>Telnet</a:t>
            </a:r>
          </a:p>
          <a:p>
            <a:pPr marL="1347788" lvl="2" indent="-433388" algn="just" eaLnBrk="1" hangingPunct="1">
              <a:lnSpc>
                <a:spcPct val="80000"/>
              </a:lnSpc>
            </a:pPr>
            <a:r>
              <a:rPr lang="en-US" altLang="zh-CN" i="1" smtClean="0">
                <a:ea typeface="SimSun" pitchFamily="2" charset="-122"/>
              </a:rPr>
              <a:t>Internet Telephony</a:t>
            </a:r>
            <a:endParaRPr lang="en-US" altLang="zh-CN" smtClean="0">
              <a:ea typeface="SimSun" pitchFamily="2" charset="-122"/>
            </a:endParaRPr>
          </a:p>
          <a:p>
            <a:pPr marL="1347788" lvl="2" indent="-433388" algn="just" eaLnBrk="1" hangingPunct="1">
              <a:lnSpc>
                <a:spcPct val="80000"/>
              </a:lnSpc>
            </a:pPr>
            <a:r>
              <a:rPr lang="en-US" altLang="zh-CN" i="1" smtClean="0">
                <a:ea typeface="SimSun" pitchFamily="2" charset="-122"/>
              </a:rPr>
              <a:t>Internet Fax</a:t>
            </a:r>
            <a:endParaRPr lang="en-US" altLang="zh-CN" smtClean="0">
              <a:ea typeface="SimSun" pitchFamily="2" charset="-122"/>
            </a:endParaRPr>
          </a:p>
          <a:p>
            <a:pPr marL="1347788" lvl="2" indent="-433388" algn="just" eaLnBrk="1" hangingPunct="1">
              <a:lnSpc>
                <a:spcPct val="80000"/>
              </a:lnSpc>
            </a:pPr>
            <a:r>
              <a:rPr lang="en-US" altLang="zh-CN" i="1" smtClean="0">
                <a:ea typeface="SimSun" pitchFamily="2" charset="-122"/>
              </a:rPr>
              <a:t>Streaming Audio dan Video</a:t>
            </a:r>
            <a:endParaRPr lang="en-US" altLang="zh-CN" smtClean="0">
              <a:ea typeface="SimSun" pitchFamily="2" charset="-122"/>
            </a:endParaRPr>
          </a:p>
          <a:p>
            <a:pPr marL="1347788" lvl="2" indent="-433388" algn="just" eaLnBrk="1" hangingPunct="1">
              <a:lnSpc>
                <a:spcPct val="80000"/>
              </a:lnSpc>
            </a:pPr>
            <a:r>
              <a:rPr lang="en-US" altLang="zh-CN" i="1" smtClean="0">
                <a:ea typeface="SimSun" pitchFamily="2" charset="-122"/>
              </a:rPr>
              <a:t>Real-time Audio dan Video</a:t>
            </a:r>
            <a:r>
              <a:rPr lang="en-US" altLang="zh-CN" smtClean="0">
                <a:ea typeface="SimSun" pitchFamily="2" charset="-122"/>
              </a:rPr>
              <a:t> </a:t>
            </a:r>
          </a:p>
          <a:p>
            <a:pPr marL="1347788" lvl="2" indent="-433388" algn="just" eaLnBrk="1" hangingPunct="1">
              <a:lnSpc>
                <a:spcPct val="80000"/>
              </a:lnSpc>
            </a:pPr>
            <a:endParaRPr lang="en-US" altLang="zh-CN" smtClean="0">
              <a:ea typeface="SimSun" pitchFamily="2" charset="-122"/>
            </a:endParaRPr>
          </a:p>
          <a:p>
            <a:pPr marL="1347788" lvl="2" indent="-433388" algn="just" eaLnBrk="1" hangingPunct="1">
              <a:lnSpc>
                <a:spcPct val="80000"/>
              </a:lnSpc>
            </a:pPr>
            <a:endParaRPr lang="en-US" altLang="zh-CN" smtClean="0">
              <a:ea typeface="SimSun" pitchFamily="2" charset="-122"/>
            </a:endParaRPr>
          </a:p>
          <a:p>
            <a:pPr marL="1347788" lvl="2" indent="-433388" algn="just" eaLnBrk="1" hangingPunct="1">
              <a:lnSpc>
                <a:spcPct val="80000"/>
              </a:lnSpc>
            </a:pPr>
            <a:endParaRPr lang="en-US" altLang="zh-CN" smtClean="0">
              <a:ea typeface="SimSun" pitchFamily="2" charset="-122"/>
            </a:endParaRPr>
          </a:p>
          <a:p>
            <a:pPr marL="1347788" lvl="2" indent="-433388" eaLnBrk="1" hangingPunct="1">
              <a:lnSpc>
                <a:spcPct val="80000"/>
              </a:lnSpc>
            </a:pPr>
            <a:endParaRPr lang="en-US" altLang="zh-CN" smtClean="0">
              <a:ea typeface="SimSun" pitchFamily="2" charset="-122"/>
            </a:endParaRP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600" smtClean="0"/>
          </a:p>
          <a:p>
            <a:pPr marL="1347788" lvl="2" indent="-433388" algn="just" eaLnBrk="1" hangingPunct="1">
              <a:lnSpc>
                <a:spcPct val="80000"/>
              </a:lnSpc>
            </a:pPr>
            <a:endParaRPr lang="en-US" altLang="zh-CN" smtClean="0">
              <a:ea typeface="SimSun" pitchFamily="2" charset="-122"/>
            </a:endParaRPr>
          </a:p>
          <a:p>
            <a:pPr marL="966788" lvl="1" indent="-509588" algn="just" eaLnBrk="1" hangingPunct="1">
              <a:lnSpc>
                <a:spcPct val="80000"/>
              </a:lnSpc>
            </a:pPr>
            <a:endParaRPr lang="en-US" altLang="zh-CN" sz="2400" smtClean="0">
              <a:ea typeface="SimSun" pitchFamily="2" charset="-122"/>
            </a:endParaRPr>
          </a:p>
          <a:p>
            <a:pPr marL="966788" lvl="1" indent="-509588" algn="just" eaLnBrk="1" hangingPunct="1">
              <a:lnSpc>
                <a:spcPct val="80000"/>
              </a:lnSpc>
            </a:pPr>
            <a:endParaRPr lang="en-US" altLang="zh-CN" sz="2400" smtClean="0">
              <a:ea typeface="SimSun" pitchFamily="2" charset="-122"/>
            </a:endParaRPr>
          </a:p>
          <a:p>
            <a:pPr marL="1347788" lvl="2" indent="-433388" eaLnBrk="1" hangingPunct="1">
              <a:lnSpc>
                <a:spcPct val="80000"/>
              </a:lnSpc>
            </a:pPr>
            <a:endParaRPr lang="en-US" sz="1700" smtClean="0"/>
          </a:p>
          <a:p>
            <a:pPr marL="966788" lvl="1" indent="-509588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300" i="1" smtClean="0"/>
          </a:p>
          <a:p>
            <a:pPr marL="966788" lvl="1" indent="-509588" eaLnBrk="1" hangingPunct="1">
              <a:lnSpc>
                <a:spcPct val="8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z="3800" smtClean="0"/>
              <a:t>Internet, Intranet, Ekstranet</a:t>
            </a:r>
            <a:br>
              <a:rPr lang="en-US" sz="3800" smtClean="0"/>
            </a:br>
            <a:r>
              <a:rPr lang="en-US" sz="3800" smtClean="0"/>
              <a:t>(</a:t>
            </a:r>
            <a:r>
              <a:rPr lang="en-US" sz="3800" i="1" smtClean="0"/>
              <a:t>cont.</a:t>
            </a:r>
            <a:r>
              <a:rPr lang="en-US" sz="3800" smtClean="0"/>
              <a:t>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19063" y="1752600"/>
            <a:ext cx="8120063" cy="4724400"/>
          </a:xfrm>
        </p:spPr>
        <p:txBody>
          <a:bodyPr/>
          <a:lstStyle/>
          <a:p>
            <a:pPr marL="966788" lvl="1" indent="-509588" algn="just" eaLnBrk="1" hangingPunct="1"/>
            <a:r>
              <a:rPr lang="en-US" altLang="zh-CN" smtClean="0">
                <a:ea typeface="SimSun" pitchFamily="2" charset="-122"/>
              </a:rPr>
              <a:t>Layanan Perolehan  Informasi </a:t>
            </a:r>
          </a:p>
          <a:p>
            <a:pPr marL="966788" lvl="1" indent="-509588" algn="just" eaLnBrk="1" hangingPunct="1">
              <a:buFont typeface="Wingdings" pitchFamily="2" charset="2"/>
              <a:buNone/>
            </a:pPr>
            <a:r>
              <a:rPr lang="en-US" altLang="zh-CN" smtClean="0">
                <a:ea typeface="SimSun" pitchFamily="2" charset="-122"/>
              </a:rPr>
              <a:t>     (</a:t>
            </a:r>
            <a:r>
              <a:rPr lang="en-US" altLang="zh-CN" i="1" smtClean="0">
                <a:ea typeface="SimSun" pitchFamily="2" charset="-122"/>
              </a:rPr>
              <a:t>Information Retrieval Services</a:t>
            </a:r>
            <a:r>
              <a:rPr lang="en-US" altLang="zh-CN" smtClean="0">
                <a:ea typeface="SimSun" pitchFamily="2" charset="-122"/>
              </a:rPr>
              <a:t>)</a:t>
            </a:r>
          </a:p>
          <a:p>
            <a:pPr marL="1347788" lvl="2" indent="-433388" algn="just" eaLnBrk="1" hangingPunct="1"/>
            <a:r>
              <a:rPr lang="en-US" altLang="zh-CN" i="1" smtClean="0">
                <a:ea typeface="SimSun" pitchFamily="2" charset="-122"/>
              </a:rPr>
              <a:t>File Transfer Protocol</a:t>
            </a:r>
            <a:r>
              <a:rPr lang="en-US" altLang="zh-CN" smtClean="0">
                <a:ea typeface="SimSun" pitchFamily="2" charset="-122"/>
              </a:rPr>
              <a:t> (FTP)</a:t>
            </a:r>
          </a:p>
          <a:p>
            <a:pPr lvl="3" algn="just" eaLnBrk="1" hangingPunct="1"/>
            <a:r>
              <a:rPr lang="en-US" altLang="zh-CN" sz="2200" i="1" smtClean="0">
                <a:ea typeface="SimSun" pitchFamily="2" charset="-122"/>
              </a:rPr>
              <a:t>Archie</a:t>
            </a:r>
          </a:p>
          <a:p>
            <a:pPr lvl="3" algn="just" eaLnBrk="1" hangingPunct="1"/>
            <a:r>
              <a:rPr lang="en-US" altLang="zh-CN" sz="2200" i="1" smtClean="0">
                <a:ea typeface="SimSun" pitchFamily="2" charset="-122"/>
              </a:rPr>
              <a:t>Gophers</a:t>
            </a:r>
            <a:r>
              <a:rPr lang="en-US" altLang="zh-CN" sz="2200" smtClean="0">
                <a:ea typeface="SimSun" pitchFamily="2" charset="-122"/>
              </a:rPr>
              <a:t> </a:t>
            </a:r>
          </a:p>
          <a:p>
            <a:pPr lvl="3" algn="just" eaLnBrk="1" hangingPunct="1"/>
            <a:r>
              <a:rPr lang="en-US" altLang="zh-CN" sz="2200" i="1" smtClean="0">
                <a:ea typeface="SimSun" pitchFamily="2" charset="-122"/>
              </a:rPr>
              <a:t>Veronica</a:t>
            </a:r>
            <a:r>
              <a:rPr lang="en-US" altLang="zh-CN" sz="2200" smtClean="0">
                <a:ea typeface="SimSun" pitchFamily="2" charset="-122"/>
              </a:rPr>
              <a:t> (Very Easy Rodent Oriental Netwide Index to Computer)</a:t>
            </a:r>
          </a:p>
          <a:p>
            <a:pPr lvl="3" algn="just" eaLnBrk="1" hangingPunct="1"/>
            <a:r>
              <a:rPr lang="en-US" altLang="zh-CN" sz="2200" i="1" smtClean="0">
                <a:ea typeface="SimSun" pitchFamily="2" charset="-122"/>
              </a:rPr>
              <a:t>Wide Area Information Server</a:t>
            </a:r>
            <a:r>
              <a:rPr lang="en-US" altLang="zh-CN" sz="2200" smtClean="0">
                <a:ea typeface="SimSun" pitchFamily="2" charset="-122"/>
              </a:rPr>
              <a:t> (WAIS)</a:t>
            </a:r>
          </a:p>
          <a:p>
            <a:pPr marL="1347788" lvl="2" indent="-433388" algn="just" eaLnBrk="1" hangingPunct="1"/>
            <a:r>
              <a:rPr lang="en-US" altLang="zh-CN" i="1" smtClean="0">
                <a:ea typeface="SimSun" pitchFamily="2" charset="-122"/>
              </a:rPr>
              <a:t>Web Services</a:t>
            </a:r>
          </a:p>
          <a:p>
            <a:pPr marL="1347788" lvl="2" indent="-433388" eaLnBrk="1" hangingPunct="1"/>
            <a:endParaRPr lang="en-US" altLang="zh-CN" smtClean="0">
              <a:ea typeface="SimSun" pitchFamily="2" charset="-122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z="3800" smtClean="0"/>
              <a:t>Internet, Intranet, Ekstranet</a:t>
            </a:r>
            <a:br>
              <a:rPr lang="en-US" sz="3800" smtClean="0"/>
            </a:br>
            <a:r>
              <a:rPr lang="en-US" sz="3800" smtClean="0"/>
              <a:t>(</a:t>
            </a:r>
            <a:r>
              <a:rPr lang="en-US" sz="3800" i="1" smtClean="0"/>
              <a:t>cont.</a:t>
            </a:r>
            <a:r>
              <a:rPr lang="en-US" sz="3800" smtClean="0"/>
              <a:t>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953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altLang="zh-CN" sz="2200" b="1" i="1" smtClean="0">
                <a:ea typeface="SimSun" pitchFamily="2" charset="-122"/>
              </a:rPr>
              <a:t>World Wide Web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altLang="zh-CN" sz="2000" i="1" smtClean="0">
                <a:ea typeface="SimSun" pitchFamily="2" charset="-122"/>
              </a:rPr>
              <a:t>Browser</a:t>
            </a:r>
            <a:r>
              <a:rPr lang="en-US" altLang="zh-CN" sz="2000" smtClean="0">
                <a:ea typeface="SimSun" pitchFamily="2" charset="-122"/>
              </a:rPr>
              <a:t>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altLang="zh-CN" sz="2000" i="1" smtClean="0">
                <a:ea typeface="SimSun" pitchFamily="2" charset="-122"/>
              </a:rPr>
              <a:t>Offline Browser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altLang="zh-CN" sz="2000" i="1" smtClean="0">
                <a:ea typeface="SimSun" pitchFamily="2" charset="-122"/>
              </a:rPr>
              <a:t>Mesin Pencari (Search Engine)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altLang="zh-CN" sz="2000" i="1" smtClean="0">
                <a:ea typeface="SimSun" pitchFamily="2" charset="-122"/>
              </a:rPr>
              <a:t>Push Technology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altLang="zh-CN" sz="2000" i="1" smtClean="0">
                <a:ea typeface="SimSun" pitchFamily="2" charset="-122"/>
              </a:rPr>
              <a:t>Penyaring Informasi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altLang="zh-CN" sz="2000" i="1" smtClean="0">
                <a:ea typeface="SimSun" pitchFamily="2" charset="-122"/>
              </a:rPr>
              <a:t>Clipping Services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altLang="zh-CN" sz="2000" i="1" smtClean="0">
                <a:ea typeface="SimSun" pitchFamily="2" charset="-122"/>
              </a:rPr>
              <a:t>Personalized Web Service</a:t>
            </a:r>
            <a:r>
              <a:rPr lang="en-US" altLang="zh-CN" sz="2000" smtClean="0">
                <a:ea typeface="SimSun" pitchFamily="2" charset="-122"/>
              </a:rPr>
              <a:t>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altLang="zh-CN" sz="2000" i="1" smtClean="0">
                <a:ea typeface="SimSun" pitchFamily="2" charset="-122"/>
              </a:rPr>
              <a:t>Web Authoring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200" b="1" smtClean="0">
                <a:ea typeface="SimSun" pitchFamily="2" charset="-122"/>
              </a:rPr>
              <a:t>Tantangan-tantangan Internet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altLang="zh-CN" sz="2000" smtClean="0">
                <a:ea typeface="SimSun" pitchFamily="2" charset="-122"/>
              </a:rPr>
              <a:t>Teknologi-Teknologi Baru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altLang="zh-CN" sz="2000" smtClean="0">
                <a:ea typeface="SimSun" pitchFamily="2" charset="-122"/>
              </a:rPr>
              <a:t>Peraturan Internet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altLang="zh-CN" sz="2000" smtClean="0">
                <a:ea typeface="SimSun" pitchFamily="2" charset="-122"/>
              </a:rPr>
              <a:t>Ekspansi Internet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altLang="zh-CN" sz="2000" smtClean="0">
                <a:ea typeface="SimSun" pitchFamily="2" charset="-122"/>
              </a:rPr>
              <a:t>Internet </a:t>
            </a:r>
            <a:r>
              <a:rPr lang="en-US" altLang="zh-CN" sz="2000" i="1" smtClean="0">
                <a:ea typeface="SimSun" pitchFamily="2" charset="-122"/>
              </a:rPr>
              <a:t>Privacy</a:t>
            </a:r>
            <a:endParaRPr lang="en-US" altLang="zh-CN" sz="2000" smtClean="0">
              <a:ea typeface="SimSun" pitchFamily="2" charset="-122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2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z="3800" smtClean="0"/>
              <a:t>Telekomunikasi dan Jaringan</a:t>
            </a:r>
            <a:br>
              <a:rPr lang="en-US" sz="3800" smtClean="0"/>
            </a:br>
            <a:endParaRPr lang="en-US" sz="380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/>
              <a:t>Sistem Telekomunikasi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Perangkat Keras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SimSun" pitchFamily="2" charset="-122"/>
              </a:rPr>
              <a:t>Media Komunikasi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SimSun" pitchFamily="2" charset="-122"/>
              </a:rPr>
              <a:t>Jaringan Komunikasi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SimSun" pitchFamily="2" charset="-122"/>
              </a:rPr>
              <a:t>Perangkat Lunak Komunikasi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SimSun" pitchFamily="2" charset="-122"/>
              </a:rPr>
              <a:t>Penyedia Komunikasi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SimSun" pitchFamily="2" charset="-122"/>
              </a:rPr>
              <a:t>Protokol Komunikasi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SimSun" pitchFamily="2" charset="-122"/>
              </a:rPr>
              <a:t>Aplikasi Komunikasi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Dua Sisi Sistem Telekomunikasi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smtClean="0">
                <a:ea typeface="SimSun" pitchFamily="2" charset="-122"/>
              </a:rPr>
              <a:t>Pengirim Informasi (</a:t>
            </a:r>
            <a:r>
              <a:rPr lang="en-US" altLang="zh-CN" sz="2000" i="1" smtClean="0">
                <a:ea typeface="SimSun" pitchFamily="2" charset="-122"/>
              </a:rPr>
              <a:t>Tansmitter of Information</a:t>
            </a:r>
            <a:r>
              <a:rPr lang="en-US" altLang="zh-CN" sz="2000" smtClean="0">
                <a:ea typeface="SimSun" pitchFamily="2" charset="-122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smtClean="0">
                <a:ea typeface="SimSun" pitchFamily="2" charset="-122"/>
              </a:rPr>
              <a:t>Penerima Informasi (</a:t>
            </a:r>
            <a:r>
              <a:rPr lang="en-US" altLang="zh-CN" sz="2000" i="1" smtClean="0">
                <a:ea typeface="SimSun" pitchFamily="2" charset="-122"/>
              </a:rPr>
              <a:t>Receiver of Information</a:t>
            </a:r>
            <a:r>
              <a:rPr lang="en-US" altLang="zh-CN" sz="2000" smtClean="0">
                <a:ea typeface="SimSun" pitchFamily="2" charset="-122"/>
              </a:rPr>
              <a:t>)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z="3800" smtClean="0"/>
              <a:t>Telekomunikasi dan Jaringan</a:t>
            </a:r>
            <a:br>
              <a:rPr lang="en-US" sz="3800" smtClean="0"/>
            </a:br>
            <a:r>
              <a:rPr lang="en-US" sz="3800" i="1" smtClean="0"/>
              <a:t>(cont.)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/>
              <a:t>Fungsi Sistem Telekomunikasi</a:t>
            </a:r>
            <a:r>
              <a:rPr lang="en-US" b="1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Media Telekomunikasi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Sinyal Analog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Sinyal Digital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Prosesor Komunikasi </a:t>
            </a:r>
            <a:r>
              <a:rPr lang="en-US" sz="2800" b="1" i="1" smtClean="0"/>
              <a:t>(Communication Processor)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i="1" smtClean="0"/>
              <a:t>Modem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i="1" smtClean="0"/>
              <a:t>Multiplexer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i="1" smtClean="0"/>
              <a:t>Front-end Processor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600" i="1" smtClean="0"/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z="3800" smtClean="0"/>
              <a:t>Telekomunikasi dan Jaringan</a:t>
            </a:r>
            <a:br>
              <a:rPr lang="en-US" sz="3800" smtClean="0"/>
            </a:br>
            <a:r>
              <a:rPr lang="en-US" sz="3800" i="1" smtClean="0"/>
              <a:t>(cont.)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i="1" smtClean="0"/>
              <a:t>Channel </a:t>
            </a:r>
            <a:r>
              <a:rPr lang="en-US" sz="2800" b="1" smtClean="0"/>
              <a:t>dan Media Komunikasi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Media Kabel </a:t>
            </a:r>
            <a:r>
              <a:rPr lang="en-US" sz="2400" i="1" smtClean="0"/>
              <a:t>(Cable Media)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i="1" smtClean="0"/>
              <a:t>Twisted Pair Wire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i="1" smtClean="0">
                <a:ea typeface="SimSun" pitchFamily="2" charset="-122"/>
              </a:rPr>
              <a:t>Kabel Koaksial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i="1" smtClean="0">
                <a:ea typeface="SimSun" pitchFamily="2" charset="-122"/>
              </a:rPr>
              <a:t>Kabel Fiber optic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i="1" smtClean="0">
                <a:ea typeface="SimSun" pitchFamily="2" charset="-122"/>
              </a:rPr>
              <a:t>Radio Selular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i="1" smtClean="0">
                <a:ea typeface="SimSun" pitchFamily="2" charset="-122"/>
              </a:rPr>
              <a:t>Infra Red</a:t>
            </a:r>
            <a:endParaRPr lang="en-US" sz="2000" i="1" smtClean="0"/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Media Penyaringan </a:t>
            </a:r>
            <a:r>
              <a:rPr lang="en-US" sz="2400" i="1" smtClean="0"/>
              <a:t>(Broadcast Media)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i="1" smtClean="0">
                <a:ea typeface="SimSun" pitchFamily="2" charset="-122"/>
              </a:rPr>
              <a:t>Microwave Transmission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i="1" smtClean="0">
                <a:ea typeface="SimSun" pitchFamily="2" charset="-122"/>
              </a:rPr>
              <a:t>Satellite Transmission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mtClean="0">
                <a:ea typeface="SimSun" pitchFamily="2" charset="-122"/>
              </a:rPr>
              <a:t>Radio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700" i="1" smtClean="0"/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z="3800" smtClean="0"/>
              <a:t>Telekomunikasi dan Jaringan</a:t>
            </a:r>
            <a:br>
              <a:rPr lang="en-US" sz="3800" smtClean="0"/>
            </a:br>
            <a:r>
              <a:rPr lang="en-US" sz="3800" i="1" smtClean="0"/>
              <a:t>(cont.)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924800" cy="4495800"/>
          </a:xfrm>
        </p:spPr>
        <p:txBody>
          <a:bodyPr/>
          <a:lstStyle/>
          <a:p>
            <a:pPr eaLnBrk="1" hangingPunct="1"/>
            <a:r>
              <a:rPr lang="en-US" sz="3000" b="1" smtClean="0"/>
              <a:t>Karakter Media Komunikasi</a:t>
            </a:r>
          </a:p>
          <a:p>
            <a:pPr lvl="1" eaLnBrk="1" hangingPunct="1"/>
            <a:r>
              <a:rPr lang="en-US" altLang="zh-CN" sz="2000" smtClean="0">
                <a:ea typeface="SimSun" pitchFamily="2" charset="-122"/>
              </a:rPr>
              <a:t>Kecepatan Pengiriman </a:t>
            </a:r>
          </a:p>
          <a:p>
            <a:pPr lvl="1" eaLnBrk="1" hangingPunct="1"/>
            <a:r>
              <a:rPr lang="en-US" altLang="zh-CN" sz="2000" smtClean="0">
                <a:ea typeface="SimSun" pitchFamily="2" charset="-122"/>
              </a:rPr>
              <a:t>Cara Pengiriman</a:t>
            </a:r>
            <a:r>
              <a:rPr lang="en-US" altLang="zh-CN" sz="2000" i="1" smtClean="0">
                <a:ea typeface="SimSun" pitchFamily="2" charset="-122"/>
              </a:rPr>
              <a:t> (Transmission Mode)</a:t>
            </a:r>
            <a:r>
              <a:rPr lang="en-US" altLang="zh-CN" sz="2000" smtClean="0">
                <a:ea typeface="SimSun" pitchFamily="2" charset="-122"/>
              </a:rPr>
              <a:t> </a:t>
            </a:r>
          </a:p>
          <a:p>
            <a:pPr lvl="2" eaLnBrk="1" hangingPunct="1"/>
            <a:r>
              <a:rPr lang="en-US" altLang="zh-CN" sz="2000" i="1" smtClean="0">
                <a:ea typeface="SimSun" pitchFamily="2" charset="-122"/>
              </a:rPr>
              <a:t>Asynchronous</a:t>
            </a:r>
            <a:r>
              <a:rPr lang="en-US" altLang="zh-CN" sz="2000" smtClean="0">
                <a:ea typeface="SimSun" pitchFamily="2" charset="-122"/>
              </a:rPr>
              <a:t> </a:t>
            </a:r>
          </a:p>
          <a:p>
            <a:pPr lvl="2" eaLnBrk="1" hangingPunct="1"/>
            <a:r>
              <a:rPr lang="en-US" altLang="zh-CN" sz="2000" i="1" smtClean="0">
                <a:ea typeface="SimSun" pitchFamily="2" charset="-122"/>
              </a:rPr>
              <a:t>Synchronous</a:t>
            </a:r>
            <a:r>
              <a:rPr lang="en-US" altLang="zh-CN" sz="2000" smtClean="0">
                <a:ea typeface="SimSun" pitchFamily="2" charset="-122"/>
              </a:rPr>
              <a:t> </a:t>
            </a:r>
          </a:p>
          <a:p>
            <a:pPr lvl="1" algn="just" eaLnBrk="1" hangingPunct="1"/>
            <a:r>
              <a:rPr lang="en-US" altLang="zh-CN" sz="2000" smtClean="0">
                <a:ea typeface="SimSun" pitchFamily="2" charset="-122"/>
              </a:rPr>
              <a:t>Ketepatan Pengiriman (</a:t>
            </a:r>
            <a:r>
              <a:rPr lang="en-US" altLang="zh-CN" sz="2000" i="1" smtClean="0">
                <a:ea typeface="SimSun" pitchFamily="2" charset="-122"/>
              </a:rPr>
              <a:t>Transmission Accuracy</a:t>
            </a:r>
            <a:r>
              <a:rPr lang="en-US" altLang="zh-CN" sz="2000" smtClean="0">
                <a:ea typeface="SimSun" pitchFamily="2" charset="-122"/>
              </a:rPr>
              <a:t>)</a:t>
            </a:r>
          </a:p>
          <a:p>
            <a:pPr lvl="1" algn="just" eaLnBrk="1" hangingPunct="1"/>
            <a:r>
              <a:rPr lang="en-US" altLang="zh-CN" sz="2000" smtClean="0">
                <a:ea typeface="SimSun" pitchFamily="2" charset="-122"/>
              </a:rPr>
              <a:t>Pengangkut dan Pelayanan Telekomunikasi (</a:t>
            </a:r>
            <a:r>
              <a:rPr lang="en-US" altLang="zh-CN" sz="2000" i="1" smtClean="0">
                <a:ea typeface="SimSun" pitchFamily="2" charset="-122"/>
              </a:rPr>
              <a:t>Tellecomunication Carriers and Services</a:t>
            </a:r>
            <a:r>
              <a:rPr lang="en-US" altLang="zh-CN" sz="2000" smtClean="0">
                <a:ea typeface="SimSun" pitchFamily="2" charset="-122"/>
              </a:rPr>
              <a:t>)</a:t>
            </a:r>
          </a:p>
          <a:p>
            <a:pPr lvl="2" algn="just" eaLnBrk="1" hangingPunct="1"/>
            <a:r>
              <a:rPr lang="en-US" altLang="zh-CN" sz="2000" i="1" smtClean="0">
                <a:ea typeface="SimSun" pitchFamily="2" charset="-122"/>
              </a:rPr>
              <a:t>Switched and Dedicated Lines</a:t>
            </a:r>
            <a:r>
              <a:rPr lang="en-US" altLang="zh-CN" sz="2000" smtClean="0">
                <a:ea typeface="SimSun" pitchFamily="2" charset="-122"/>
              </a:rPr>
              <a:t> </a:t>
            </a:r>
          </a:p>
          <a:p>
            <a:pPr lvl="2" algn="just" eaLnBrk="1" hangingPunct="1"/>
            <a:r>
              <a:rPr lang="en-US" altLang="zh-CN" sz="2000" i="1" smtClean="0">
                <a:ea typeface="SimSun" pitchFamily="2" charset="-122"/>
              </a:rPr>
              <a:t>Wide-Area Telecomunication (WATS)</a:t>
            </a:r>
            <a:r>
              <a:rPr lang="en-US" altLang="zh-CN" sz="2000" smtClean="0">
                <a:ea typeface="SimSun" pitchFamily="2" charset="-122"/>
              </a:rPr>
              <a:t> </a:t>
            </a:r>
          </a:p>
          <a:p>
            <a:pPr lvl="2" algn="just" eaLnBrk="1" hangingPunct="1"/>
            <a:r>
              <a:rPr lang="en-US" altLang="zh-CN" sz="2000" smtClean="0">
                <a:ea typeface="SimSun" pitchFamily="2" charset="-122"/>
              </a:rPr>
              <a:t>Telepon dan Layanan Hubungan Telepon (</a:t>
            </a:r>
            <a:r>
              <a:rPr lang="en-US" altLang="zh-CN" sz="2000" i="1" smtClean="0">
                <a:ea typeface="SimSun" pitchFamily="2" charset="-122"/>
              </a:rPr>
              <a:t>Telephone and Dialing Services</a:t>
            </a:r>
            <a:r>
              <a:rPr lang="en-US" altLang="zh-CN" sz="2000" smtClean="0">
                <a:ea typeface="SimSun" pitchFamily="2" charset="-122"/>
              </a:rPr>
              <a:t>)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z="3800" smtClean="0"/>
              <a:t>Telekomunikasi dan Jaringan</a:t>
            </a:r>
            <a:br>
              <a:rPr lang="en-US" sz="3800" smtClean="0"/>
            </a:br>
            <a:r>
              <a:rPr lang="en-US" sz="3800" i="1" smtClean="0"/>
              <a:t>(cont.)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229600" cy="4648200"/>
          </a:xfrm>
        </p:spPr>
        <p:txBody>
          <a:bodyPr/>
          <a:lstStyle/>
          <a:p>
            <a:pPr lvl="2" algn="just" eaLnBrk="1" hangingPunct="1"/>
            <a:r>
              <a:rPr lang="en-US" altLang="zh-CN" sz="2100" smtClean="0">
                <a:ea typeface="SimSun" pitchFamily="2" charset="-122"/>
              </a:rPr>
              <a:t>Layanan Yang Terintegrasi Jaringan</a:t>
            </a:r>
          </a:p>
          <a:p>
            <a:pPr lvl="2" algn="just" eaLnBrk="1" hangingPunct="1">
              <a:buFont typeface="Wingdings" pitchFamily="2" charset="2"/>
              <a:buNone/>
            </a:pPr>
            <a:r>
              <a:rPr lang="en-US" altLang="zh-CN" sz="2100" smtClean="0">
                <a:ea typeface="SimSun" pitchFamily="2" charset="-122"/>
              </a:rPr>
              <a:t>   Digital (</a:t>
            </a:r>
            <a:r>
              <a:rPr lang="en-US" altLang="zh-CN" sz="2100" i="1" smtClean="0">
                <a:ea typeface="SimSun" pitchFamily="2" charset="-122"/>
              </a:rPr>
              <a:t>Integrated Services Digital Network / </a:t>
            </a:r>
            <a:r>
              <a:rPr lang="en-US" altLang="zh-CN" sz="2100" smtClean="0">
                <a:ea typeface="SimSun" pitchFamily="2" charset="-122"/>
              </a:rPr>
              <a:t>ISDN) </a:t>
            </a:r>
          </a:p>
          <a:p>
            <a:pPr lvl="2" algn="just" eaLnBrk="1" hangingPunct="1"/>
            <a:r>
              <a:rPr lang="en-US" altLang="zh-CN" sz="2100" smtClean="0">
                <a:ea typeface="SimSun" pitchFamily="2" charset="-122"/>
              </a:rPr>
              <a:t>Jalur Langganan Digital (</a:t>
            </a:r>
            <a:r>
              <a:rPr lang="en-US" altLang="zh-CN" sz="2100" i="1" smtClean="0">
                <a:ea typeface="SimSun" pitchFamily="2" charset="-122"/>
              </a:rPr>
              <a:t>Digital Subscriber Line</a:t>
            </a:r>
            <a:r>
              <a:rPr lang="en-US" altLang="zh-CN" sz="2100" smtClean="0">
                <a:ea typeface="SimSun" pitchFamily="2" charset="-122"/>
              </a:rPr>
              <a:t>) </a:t>
            </a:r>
            <a:endParaRPr lang="en-US" sz="2000" b="1" smtClean="0"/>
          </a:p>
          <a:p>
            <a:pPr eaLnBrk="1" hangingPunct="1"/>
            <a:r>
              <a:rPr lang="en-US" sz="1800" b="1" smtClean="0"/>
              <a:t>Jaringan</a:t>
            </a:r>
          </a:p>
          <a:p>
            <a:pPr lvl="1" algn="just" eaLnBrk="1" hangingPunct="1"/>
            <a:r>
              <a:rPr lang="en-US" altLang="zh-CN" sz="2100" smtClean="0">
                <a:ea typeface="SimSun" pitchFamily="2" charset="-122"/>
              </a:rPr>
              <a:t>Jaringan Area Lokal (</a:t>
            </a:r>
            <a:r>
              <a:rPr lang="en-US" altLang="zh-CN" sz="2100" i="1" smtClean="0">
                <a:ea typeface="SimSun" pitchFamily="2" charset="-122"/>
              </a:rPr>
              <a:t>Local Area Network / </a:t>
            </a:r>
            <a:r>
              <a:rPr lang="en-US" altLang="zh-CN" sz="2100" smtClean="0">
                <a:ea typeface="SimSun" pitchFamily="2" charset="-122"/>
              </a:rPr>
              <a:t>LAN)</a:t>
            </a:r>
          </a:p>
          <a:p>
            <a:pPr lvl="2" algn="just" eaLnBrk="1" hangingPunct="1"/>
            <a:r>
              <a:rPr lang="en-US" altLang="zh-CN" sz="2000" i="1" smtClean="0">
                <a:ea typeface="SimSun" pitchFamily="2" charset="-122"/>
              </a:rPr>
              <a:t>Wireless Local Area Networks</a:t>
            </a:r>
            <a:r>
              <a:rPr lang="en-US" altLang="zh-CN" sz="2000" smtClean="0">
                <a:ea typeface="SimSun" pitchFamily="2" charset="-122"/>
              </a:rPr>
              <a:t> (WLANs)</a:t>
            </a:r>
          </a:p>
          <a:p>
            <a:pPr lvl="2" algn="just" eaLnBrk="1" hangingPunct="1"/>
            <a:r>
              <a:rPr lang="en-US" altLang="zh-CN" sz="2000" smtClean="0">
                <a:ea typeface="SimSun" pitchFamily="2" charset="-122"/>
              </a:rPr>
              <a:t>Teknologi </a:t>
            </a:r>
            <a:r>
              <a:rPr lang="en-US" altLang="zh-CN" sz="2000" i="1" smtClean="0">
                <a:ea typeface="SimSun" pitchFamily="2" charset="-122"/>
              </a:rPr>
              <a:t>Bluetooth</a:t>
            </a:r>
            <a:r>
              <a:rPr lang="en-US" altLang="zh-CN" sz="2000" b="1" i="1" smtClean="0">
                <a:ea typeface="SimSun" pitchFamily="2" charset="-122"/>
              </a:rPr>
              <a:t> </a:t>
            </a:r>
            <a:endParaRPr lang="en-US" altLang="zh-CN" sz="2000" b="1" smtClean="0">
              <a:ea typeface="SimSun" pitchFamily="2" charset="-122"/>
            </a:endParaRPr>
          </a:p>
          <a:p>
            <a:pPr lvl="2" algn="just" eaLnBrk="1" hangingPunct="1"/>
            <a:r>
              <a:rPr lang="en-US" altLang="zh-CN" sz="2000" i="1" smtClean="0">
                <a:ea typeface="SimSun" pitchFamily="2" charset="-122"/>
              </a:rPr>
              <a:t>Private Branch Excanges</a:t>
            </a:r>
            <a:r>
              <a:rPr lang="en-US" altLang="zh-CN" sz="2000" smtClean="0">
                <a:ea typeface="SimSun" pitchFamily="2" charset="-122"/>
              </a:rPr>
              <a:t> (PBX)</a:t>
            </a:r>
          </a:p>
          <a:p>
            <a:pPr lvl="1" algn="just" eaLnBrk="1" hangingPunct="1"/>
            <a:r>
              <a:rPr lang="en-US" altLang="zh-CN" sz="2100" i="1" smtClean="0">
                <a:ea typeface="SimSun" pitchFamily="2" charset="-122"/>
              </a:rPr>
              <a:t>Wide Area Networks</a:t>
            </a:r>
          </a:p>
          <a:p>
            <a:pPr lvl="2" algn="just" eaLnBrk="1" hangingPunct="1"/>
            <a:r>
              <a:rPr lang="en-US" altLang="zh-CN" sz="2000" i="1" smtClean="0">
                <a:ea typeface="SimSun" pitchFamily="2" charset="-122"/>
              </a:rPr>
              <a:t>Value Added Networks</a:t>
            </a:r>
            <a:r>
              <a:rPr lang="en-US" altLang="zh-CN" sz="2000" smtClean="0">
                <a:ea typeface="SimSun" pitchFamily="2" charset="-122"/>
              </a:rPr>
              <a:t> 	</a:t>
            </a:r>
          </a:p>
          <a:p>
            <a:pPr lvl="2" algn="just" eaLnBrk="1" hangingPunct="1"/>
            <a:r>
              <a:rPr lang="en-US" altLang="zh-CN" sz="2000" i="1" smtClean="0">
                <a:ea typeface="SimSun" pitchFamily="2" charset="-122"/>
              </a:rPr>
              <a:t>Virtual Private Networks</a:t>
            </a:r>
            <a:r>
              <a:rPr lang="en-US" altLang="zh-CN" sz="2000" smtClean="0">
                <a:ea typeface="SimSun" pitchFamily="2" charset="-122"/>
              </a:rPr>
              <a:t> (VPNs)</a:t>
            </a:r>
          </a:p>
          <a:p>
            <a:pPr lvl="2" algn="just" eaLnBrk="1" hangingPunct="1"/>
            <a:endParaRPr lang="en-US" altLang="zh-CN" sz="2000" smtClean="0">
              <a:ea typeface="SimSun" pitchFamily="2" charset="-122"/>
            </a:endParaRPr>
          </a:p>
          <a:p>
            <a:pPr lvl="1" algn="just" eaLnBrk="1" hangingPunct="1"/>
            <a:endParaRPr lang="en-US" altLang="zh-CN" sz="2100" smtClean="0">
              <a:ea typeface="SimSun" pitchFamily="2" charset="-122"/>
            </a:endParaRPr>
          </a:p>
          <a:p>
            <a:pPr lvl="2" eaLnBrk="1" hangingPunct="1"/>
            <a:endParaRPr lang="en-US" sz="1700" smtClean="0"/>
          </a:p>
          <a:p>
            <a:pPr lvl="1" eaLnBrk="1" hangingPunct="1">
              <a:buFont typeface="Wingdings" pitchFamily="2" charset="2"/>
              <a:buNone/>
            </a:pPr>
            <a:endParaRPr lang="en-US" sz="2000" i="1" smtClean="0"/>
          </a:p>
          <a:p>
            <a:pPr lvl="1" eaLnBrk="1" hangingPunct="1"/>
            <a:endParaRPr lang="en-US" sz="21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z="3800" smtClean="0"/>
              <a:t>Telekomunikasi dan Jaringan</a:t>
            </a:r>
            <a:br>
              <a:rPr lang="en-US" sz="3800" smtClean="0"/>
            </a:br>
            <a:r>
              <a:rPr lang="en-US" sz="3800" i="1" smtClean="0"/>
              <a:t>(cont.)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20062" cy="4495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600" b="1" smtClean="0"/>
              <a:t>Sistem Operasi Jaringan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zh-CN" sz="2400" smtClean="0">
                <a:ea typeface="SimSun" pitchFamily="2" charset="-122"/>
              </a:rPr>
              <a:t>Perangkat Lunak Manajemen Jaringan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zh-CN" sz="2400" smtClean="0">
                <a:ea typeface="SimSun" pitchFamily="2" charset="-122"/>
              </a:rPr>
              <a:t>Protokol </a:t>
            </a:r>
          </a:p>
          <a:p>
            <a:pPr lvl="2" algn="just" eaLnBrk="1" hangingPunct="1">
              <a:lnSpc>
                <a:spcPct val="90000"/>
              </a:lnSpc>
            </a:pPr>
            <a:r>
              <a:rPr lang="en-US" altLang="zh-CN" sz="2200" i="1" smtClean="0">
                <a:ea typeface="SimSun" pitchFamily="2" charset="-122"/>
              </a:rPr>
              <a:t>Ethernet</a:t>
            </a:r>
            <a:r>
              <a:rPr lang="en-US" altLang="zh-CN" sz="2200" smtClean="0">
                <a:ea typeface="SimSun" pitchFamily="2" charset="-122"/>
              </a:rPr>
              <a:t> </a:t>
            </a:r>
          </a:p>
          <a:p>
            <a:pPr lvl="2" algn="just" eaLnBrk="1" hangingPunct="1">
              <a:lnSpc>
                <a:spcPct val="90000"/>
              </a:lnSpc>
            </a:pPr>
            <a:r>
              <a:rPr lang="en-US" altLang="zh-CN" sz="2200" i="1" smtClean="0">
                <a:ea typeface="SimSun" pitchFamily="2" charset="-122"/>
              </a:rPr>
              <a:t>TCP/IP</a:t>
            </a:r>
          </a:p>
          <a:p>
            <a:pPr lvl="2" algn="just" eaLnBrk="1" hangingPunct="1">
              <a:lnSpc>
                <a:spcPct val="90000"/>
              </a:lnSpc>
            </a:pPr>
            <a:r>
              <a:rPr lang="en-US" altLang="zh-CN" sz="2200" i="1" smtClean="0">
                <a:ea typeface="SimSun" pitchFamily="2" charset="-122"/>
              </a:rPr>
              <a:t>Komunikasi diantara Protocol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zh-CN" sz="2400" smtClean="0">
                <a:ea typeface="SimSun" pitchFamily="2" charset="-122"/>
              </a:rPr>
              <a:t>Tipe Transmisi Data</a:t>
            </a:r>
          </a:p>
          <a:p>
            <a:pPr lvl="2" algn="just" eaLnBrk="1" hangingPunct="1">
              <a:lnSpc>
                <a:spcPct val="90000"/>
              </a:lnSpc>
            </a:pPr>
            <a:r>
              <a:rPr lang="en-US" altLang="zh-CN" sz="2200" i="1" smtClean="0">
                <a:ea typeface="SimSun" pitchFamily="2" charset="-122"/>
              </a:rPr>
              <a:t>Packet Switching</a:t>
            </a:r>
            <a:r>
              <a:rPr lang="en-US" altLang="zh-CN" sz="2200" smtClean="0">
                <a:ea typeface="SimSun" pitchFamily="2" charset="-122"/>
              </a:rPr>
              <a:t> </a:t>
            </a:r>
          </a:p>
          <a:p>
            <a:pPr lvl="2" algn="just" eaLnBrk="1" hangingPunct="1">
              <a:lnSpc>
                <a:spcPct val="90000"/>
              </a:lnSpc>
            </a:pPr>
            <a:r>
              <a:rPr lang="en-US" altLang="zh-CN" sz="2200" i="1" smtClean="0">
                <a:ea typeface="SimSun" pitchFamily="2" charset="-122"/>
              </a:rPr>
              <a:t>Frame Relay</a:t>
            </a:r>
            <a:r>
              <a:rPr lang="en-US" altLang="zh-CN" sz="2200" smtClean="0">
                <a:ea typeface="SimSun" pitchFamily="2" charset="-122"/>
              </a:rPr>
              <a:t> </a:t>
            </a:r>
          </a:p>
          <a:p>
            <a:pPr lvl="2" algn="just" eaLnBrk="1" hangingPunct="1">
              <a:lnSpc>
                <a:spcPct val="90000"/>
              </a:lnSpc>
            </a:pPr>
            <a:r>
              <a:rPr lang="en-US" altLang="zh-CN" sz="2200" smtClean="0">
                <a:ea typeface="SimSun" pitchFamily="2" charset="-122"/>
              </a:rPr>
              <a:t>FDDI </a:t>
            </a:r>
          </a:p>
          <a:p>
            <a:pPr lvl="2" algn="just" eaLnBrk="1" hangingPunct="1">
              <a:lnSpc>
                <a:spcPct val="90000"/>
              </a:lnSpc>
            </a:pPr>
            <a:r>
              <a:rPr lang="en-US" altLang="zh-CN" sz="2200" smtClean="0">
                <a:ea typeface="SimSun" pitchFamily="2" charset="-122"/>
              </a:rPr>
              <a:t>ATM </a:t>
            </a:r>
          </a:p>
          <a:p>
            <a:pPr lvl="2" algn="just" eaLnBrk="1" hangingPunct="1">
              <a:lnSpc>
                <a:spcPct val="90000"/>
              </a:lnSpc>
            </a:pPr>
            <a:r>
              <a:rPr lang="en-US" altLang="zh-CN" sz="2200" smtClean="0">
                <a:ea typeface="SimSun" pitchFamily="2" charset="-122"/>
              </a:rPr>
              <a:t>dan lain-lain</a:t>
            </a:r>
          </a:p>
          <a:p>
            <a:pPr lvl="2" algn="just" eaLnBrk="1" hangingPunct="1">
              <a:lnSpc>
                <a:spcPct val="90000"/>
              </a:lnSpc>
            </a:pPr>
            <a:endParaRPr lang="en-US" altLang="zh-CN" sz="2200" i="1" smtClean="0">
              <a:ea typeface="SimSun" pitchFamily="2" charset="-122"/>
            </a:endParaRPr>
          </a:p>
          <a:p>
            <a:pPr lvl="2" algn="just" eaLnBrk="1" hangingPunct="1">
              <a:lnSpc>
                <a:spcPct val="90000"/>
              </a:lnSpc>
            </a:pPr>
            <a:endParaRPr lang="en-US" altLang="zh-CN" sz="2200" smtClean="0">
              <a:ea typeface="SimSun" pitchFamily="2" charset="-122"/>
            </a:endParaRPr>
          </a:p>
          <a:p>
            <a:pPr lvl="2" algn="just" eaLnBrk="1" hangingPunct="1">
              <a:lnSpc>
                <a:spcPct val="90000"/>
              </a:lnSpc>
            </a:pPr>
            <a:endParaRPr lang="en-US" altLang="zh-CN" sz="2200" smtClean="0">
              <a:ea typeface="SimSun" pitchFamily="2" charset="-122"/>
            </a:endParaRPr>
          </a:p>
          <a:p>
            <a:pPr lvl="1" algn="just" eaLnBrk="1" hangingPunct="1">
              <a:lnSpc>
                <a:spcPct val="90000"/>
              </a:lnSpc>
            </a:pPr>
            <a:endParaRPr lang="en-US" altLang="zh-CN" sz="2400" smtClean="0">
              <a:ea typeface="SimSun" pitchFamily="2" charset="-122"/>
            </a:endParaRPr>
          </a:p>
          <a:p>
            <a:pPr lvl="1" algn="just" eaLnBrk="1" hangingPunct="1">
              <a:lnSpc>
                <a:spcPct val="90000"/>
              </a:lnSpc>
            </a:pPr>
            <a:endParaRPr lang="en-US" altLang="zh-CN" sz="2400" smtClean="0">
              <a:ea typeface="SimSun" pitchFamily="2" charset="-122"/>
            </a:endParaRPr>
          </a:p>
          <a:p>
            <a:pPr lvl="2" eaLnBrk="1" hangingPunct="1">
              <a:lnSpc>
                <a:spcPct val="90000"/>
              </a:lnSpc>
            </a:pPr>
            <a:endParaRPr lang="en-US" sz="18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200" i="1" smtClean="0"/>
          </a:p>
          <a:p>
            <a:pPr lvl="1" eaLnBrk="1" hangingPunct="1"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32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z="3800" smtClean="0"/>
              <a:t>Telekomunikasi dan Jaringan</a:t>
            </a:r>
            <a:br>
              <a:rPr lang="en-US" sz="3800" smtClean="0"/>
            </a:br>
            <a:r>
              <a:rPr lang="en-US" sz="3800" i="1" smtClean="0"/>
              <a:t>(cont.)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20062" cy="4495800"/>
          </a:xfrm>
        </p:spPr>
        <p:txBody>
          <a:bodyPr/>
          <a:lstStyle/>
          <a:p>
            <a:pPr eaLnBrk="1" hangingPunct="1"/>
            <a:r>
              <a:rPr lang="en-US" sz="3000" b="1" smtClean="0"/>
              <a:t>Proses Terdistribusi</a:t>
            </a:r>
          </a:p>
          <a:p>
            <a:pPr lvl="1" eaLnBrk="1" hangingPunct="1"/>
            <a:r>
              <a:rPr lang="en-US" altLang="zh-CN" i="1" smtClean="0">
                <a:ea typeface="SimSun" pitchFamily="2" charset="-122"/>
              </a:rPr>
              <a:t>Terminal to Host processing</a:t>
            </a:r>
            <a:r>
              <a:rPr lang="en-US" altLang="zh-CN" smtClean="0">
                <a:ea typeface="SimSun" pitchFamily="2" charset="-122"/>
              </a:rPr>
              <a:t> </a:t>
            </a:r>
          </a:p>
          <a:p>
            <a:pPr lvl="1" algn="just" eaLnBrk="1" hangingPunct="1"/>
            <a:r>
              <a:rPr lang="en-US" altLang="zh-CN" i="1" smtClean="0">
                <a:ea typeface="SimSun" pitchFamily="2" charset="-122"/>
              </a:rPr>
              <a:t>File Server Processing</a:t>
            </a:r>
            <a:endParaRPr lang="en-US" altLang="zh-CN" smtClean="0">
              <a:ea typeface="SimSun" pitchFamily="2" charset="-122"/>
            </a:endParaRPr>
          </a:p>
          <a:p>
            <a:pPr lvl="1" eaLnBrk="1" hangingPunct="1"/>
            <a:r>
              <a:rPr lang="en-US" altLang="zh-CN" i="1" smtClean="0">
                <a:ea typeface="SimSun" pitchFamily="2" charset="-122"/>
              </a:rPr>
              <a:t>Server Architecture and Processing</a:t>
            </a:r>
            <a:r>
              <a:rPr lang="en-US" altLang="zh-CN" smtClean="0">
                <a:ea typeface="SimSun" pitchFamily="2" charset="-122"/>
              </a:rPr>
              <a:t> </a:t>
            </a:r>
          </a:p>
          <a:p>
            <a:pPr lvl="2" eaLnBrk="1" hangingPunct="1"/>
            <a:r>
              <a:rPr lang="en-US" altLang="zh-CN" i="1" smtClean="0">
                <a:ea typeface="SimSun" pitchFamily="2" charset="-122"/>
              </a:rPr>
              <a:t>Distributed Presentation</a:t>
            </a:r>
            <a:r>
              <a:rPr lang="en-US" altLang="zh-CN" smtClean="0">
                <a:ea typeface="SimSun" pitchFamily="2" charset="-122"/>
              </a:rPr>
              <a:t> </a:t>
            </a:r>
          </a:p>
          <a:p>
            <a:pPr lvl="2" eaLnBrk="1" hangingPunct="1"/>
            <a:r>
              <a:rPr lang="en-US" altLang="zh-CN" i="1" smtClean="0">
                <a:ea typeface="SimSun" pitchFamily="2" charset="-122"/>
              </a:rPr>
              <a:t>Remote Presentation</a:t>
            </a:r>
          </a:p>
          <a:p>
            <a:pPr lvl="2" eaLnBrk="1" hangingPunct="1"/>
            <a:r>
              <a:rPr lang="en-US" altLang="zh-CN" i="1" smtClean="0">
                <a:ea typeface="SimSun" pitchFamily="2" charset="-122"/>
              </a:rPr>
              <a:t>Remote Data Management</a:t>
            </a:r>
          </a:p>
          <a:p>
            <a:pPr lvl="2" eaLnBrk="1" hangingPunct="1"/>
            <a:r>
              <a:rPr lang="en-US" altLang="zh-CN" i="1" smtClean="0">
                <a:ea typeface="SimSun" pitchFamily="2" charset="-122"/>
              </a:rPr>
              <a:t>Distributed Data Management</a:t>
            </a:r>
          </a:p>
          <a:p>
            <a:pPr lvl="1" eaLnBrk="1" hangingPunct="1"/>
            <a:r>
              <a:rPr lang="en-US" altLang="zh-CN" smtClean="0">
                <a:ea typeface="SimSun" pitchFamily="2" charset="-122"/>
              </a:rPr>
              <a:t>Pengolahan </a:t>
            </a:r>
            <a:r>
              <a:rPr lang="en-US" altLang="zh-CN" i="1" smtClean="0">
                <a:ea typeface="SimSun" pitchFamily="2" charset="-122"/>
              </a:rPr>
              <a:t>Peer-to-peer</a:t>
            </a:r>
            <a:endParaRPr lang="en-US" altLang="zh-CN" smtClean="0">
              <a:ea typeface="SimSun" pitchFamily="2" charset="-122"/>
            </a:endParaRPr>
          </a:p>
          <a:p>
            <a:pPr lvl="2" algn="just" eaLnBrk="1" hangingPunct="1"/>
            <a:endParaRPr lang="en-US" altLang="zh-CN" smtClean="0">
              <a:ea typeface="SimSun" pitchFamily="2" charset="-122"/>
            </a:endParaRPr>
          </a:p>
          <a:p>
            <a:pPr lvl="2" algn="just" eaLnBrk="1" hangingPunct="1"/>
            <a:endParaRPr lang="en-US" altLang="zh-CN" smtClean="0">
              <a:ea typeface="SimSun" pitchFamily="2" charset="-122"/>
            </a:endParaRPr>
          </a:p>
          <a:p>
            <a:pPr lvl="1" algn="just" eaLnBrk="1" hangingPunct="1"/>
            <a:endParaRPr lang="en-US" altLang="zh-CN" smtClean="0">
              <a:ea typeface="SimSun" pitchFamily="2" charset="-122"/>
            </a:endParaRPr>
          </a:p>
          <a:p>
            <a:pPr lvl="1" algn="just" eaLnBrk="1" hangingPunct="1"/>
            <a:endParaRPr lang="en-US" altLang="zh-CN" smtClean="0">
              <a:ea typeface="SimSun" pitchFamily="2" charset="-122"/>
            </a:endParaRPr>
          </a:p>
          <a:p>
            <a:pPr lvl="2" eaLnBrk="1" hangingPunct="1"/>
            <a:endParaRPr lang="en-US" sz="2200" smtClean="0"/>
          </a:p>
          <a:p>
            <a:pPr lvl="1" eaLnBrk="1" hangingPunct="1">
              <a:buFont typeface="Wingdings" pitchFamily="2" charset="2"/>
              <a:buNone/>
            </a:pPr>
            <a:endParaRPr lang="en-US" sz="2600" i="1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98" decel="1000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98" decel="1000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98" decel="100000" fill="hold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z="3800" smtClean="0"/>
              <a:t>Telekomunikasi dan Jaringan</a:t>
            </a:r>
            <a:br>
              <a:rPr lang="en-US" sz="3800" smtClean="0"/>
            </a:br>
            <a:r>
              <a:rPr lang="en-US" sz="3800" i="1" smtClean="0"/>
              <a:t>(cont.)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20062" cy="4495800"/>
          </a:xfrm>
        </p:spPr>
        <p:txBody>
          <a:bodyPr/>
          <a:lstStyle/>
          <a:p>
            <a:pPr eaLnBrk="1" hangingPunct="1"/>
            <a:r>
              <a:rPr lang="en-US" sz="2600" b="1" smtClean="0"/>
              <a:t>Aplikasi Telekomunikasi </a:t>
            </a:r>
          </a:p>
          <a:p>
            <a:pPr lvl="1" algn="just" eaLnBrk="1" hangingPunct="1"/>
            <a:r>
              <a:rPr lang="en-US" altLang="zh-CN" sz="2400" smtClean="0">
                <a:ea typeface="SimSun" pitchFamily="2" charset="-122"/>
              </a:rPr>
              <a:t>Pesan Elektronik</a:t>
            </a:r>
          </a:p>
          <a:p>
            <a:pPr lvl="1" algn="just" eaLnBrk="1" hangingPunct="1"/>
            <a:r>
              <a:rPr lang="en-US" altLang="zh-CN" sz="2400" i="1" smtClean="0">
                <a:ea typeface="SimSun" pitchFamily="2" charset="-122"/>
              </a:rPr>
              <a:t>Videoconferencing</a:t>
            </a:r>
            <a:endParaRPr lang="en-US" altLang="zh-CN" sz="2400" smtClean="0">
              <a:ea typeface="SimSun" pitchFamily="2" charset="-122"/>
            </a:endParaRPr>
          </a:p>
          <a:p>
            <a:pPr lvl="1" algn="just" eaLnBrk="1" hangingPunct="1"/>
            <a:r>
              <a:rPr lang="en-US" altLang="zh-CN" sz="2400" smtClean="0">
                <a:ea typeface="SimSun" pitchFamily="2" charset="-122"/>
              </a:rPr>
              <a:t>Pertukaran Data Elektronik (</a:t>
            </a:r>
            <a:r>
              <a:rPr lang="en-US" altLang="zh-CN" sz="2400" i="1" smtClean="0">
                <a:ea typeface="SimSun" pitchFamily="2" charset="-122"/>
              </a:rPr>
              <a:t>Electronic Data Interchange / </a:t>
            </a:r>
            <a:r>
              <a:rPr lang="en-US" altLang="zh-CN" sz="2400" smtClean="0">
                <a:ea typeface="SimSun" pitchFamily="2" charset="-122"/>
              </a:rPr>
              <a:t>EDI)</a:t>
            </a:r>
          </a:p>
          <a:p>
            <a:pPr lvl="1" algn="just" eaLnBrk="1" hangingPunct="1"/>
            <a:r>
              <a:rPr lang="en-US" altLang="zh-CN" sz="2400" smtClean="0">
                <a:ea typeface="SimSun" pitchFamily="2" charset="-122"/>
              </a:rPr>
              <a:t>Transfer Dana Elektronik (</a:t>
            </a:r>
            <a:r>
              <a:rPr lang="en-US" altLang="zh-CN" sz="2400" i="1" smtClean="0">
                <a:ea typeface="SimSun" pitchFamily="2" charset="-122"/>
              </a:rPr>
              <a:t>Electronic Fund Transfer/ </a:t>
            </a:r>
            <a:r>
              <a:rPr lang="en-US" altLang="zh-CN" sz="2400" smtClean="0">
                <a:ea typeface="SimSun" pitchFamily="2" charset="-122"/>
              </a:rPr>
              <a:t>EFT)</a:t>
            </a:r>
          </a:p>
          <a:p>
            <a:pPr lvl="1" algn="just" eaLnBrk="1" hangingPunct="1"/>
            <a:r>
              <a:rPr lang="en-US" altLang="zh-CN" sz="2400" i="1" smtClean="0">
                <a:ea typeface="SimSun" pitchFamily="2" charset="-122"/>
              </a:rPr>
              <a:t>Facsimiles</a:t>
            </a:r>
            <a:endParaRPr lang="en-US" altLang="zh-CN" sz="2400" smtClean="0">
              <a:ea typeface="SimSun" pitchFamily="2" charset="-122"/>
            </a:endParaRPr>
          </a:p>
          <a:p>
            <a:pPr lvl="1" algn="just" eaLnBrk="1" hangingPunct="1"/>
            <a:r>
              <a:rPr lang="en-US" altLang="zh-CN" sz="2400" i="1" smtClean="0">
                <a:ea typeface="SimSun" pitchFamily="2" charset="-122"/>
              </a:rPr>
              <a:t>Telecommuting</a:t>
            </a:r>
          </a:p>
          <a:p>
            <a:pPr lvl="1" algn="just" eaLnBrk="1" hangingPunct="1"/>
            <a:r>
              <a:rPr lang="en-US" altLang="zh-CN" sz="2400" i="1" smtClean="0">
                <a:ea typeface="SimSun" pitchFamily="2" charset="-122"/>
              </a:rPr>
              <a:t>Distance Learning</a:t>
            </a:r>
            <a:endParaRPr lang="en-US" altLang="zh-CN" sz="2400" smtClean="0">
              <a:ea typeface="SimSun" pitchFamily="2" charset="-122"/>
            </a:endParaRPr>
          </a:p>
          <a:p>
            <a:pPr lvl="1" algn="just" eaLnBrk="1" hangingPunct="1"/>
            <a:endParaRPr lang="en-US" altLang="zh-CN" sz="2400" smtClean="0">
              <a:ea typeface="SimSun" pitchFamily="2" charset="-122"/>
            </a:endParaRPr>
          </a:p>
          <a:p>
            <a:pPr lvl="1" eaLnBrk="1" hangingPunct="1"/>
            <a:endParaRPr lang="en-US" sz="2200" smtClean="0"/>
          </a:p>
          <a:p>
            <a:pPr lvl="2" algn="just" eaLnBrk="1" hangingPunct="1"/>
            <a:endParaRPr lang="en-US" altLang="zh-CN" sz="2000" smtClean="0">
              <a:ea typeface="SimSun" pitchFamily="2" charset="-122"/>
            </a:endParaRPr>
          </a:p>
          <a:p>
            <a:pPr lvl="1" algn="just" eaLnBrk="1" hangingPunct="1"/>
            <a:endParaRPr lang="en-US" altLang="zh-CN" sz="2400" smtClean="0">
              <a:ea typeface="SimSun" pitchFamily="2" charset="-122"/>
            </a:endParaRPr>
          </a:p>
          <a:p>
            <a:pPr lvl="1" algn="just" eaLnBrk="1" hangingPunct="1"/>
            <a:endParaRPr lang="en-US" altLang="zh-CN" sz="2400" smtClean="0">
              <a:ea typeface="SimSun" pitchFamily="2" charset="-122"/>
            </a:endParaRPr>
          </a:p>
          <a:p>
            <a:pPr lvl="2" eaLnBrk="1" hangingPunct="1"/>
            <a:endParaRPr lang="en-US" sz="2000" smtClean="0"/>
          </a:p>
          <a:p>
            <a:pPr lvl="1" eaLnBrk="1" hangingPunct="1">
              <a:buFont typeface="Wingdings" pitchFamily="2" charset="2"/>
              <a:buNone/>
            </a:pPr>
            <a:endParaRPr lang="en-US" sz="2200" i="1" smtClean="0"/>
          </a:p>
          <a:p>
            <a:pPr lvl="1" eaLnBrk="1" hangingPunct="1"/>
            <a:endParaRPr lang="en-US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 rev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497</Words>
  <Application>Microsoft Office PowerPoint</Application>
  <PresentationFormat>On-screen Show (4:3)</PresentationFormat>
  <Paragraphs>191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Perangkat Lunak Komputer (Software) (cont.)</vt:lpstr>
      <vt:lpstr>Telekomunikasi dan Jaringan </vt:lpstr>
      <vt:lpstr>Telekomunikasi dan Jaringan (cont.)</vt:lpstr>
      <vt:lpstr>Telekomunikasi dan Jaringan (cont.)</vt:lpstr>
      <vt:lpstr>Telekomunikasi dan Jaringan (cont.)</vt:lpstr>
      <vt:lpstr>Telekomunikasi dan Jaringan (cont.)</vt:lpstr>
      <vt:lpstr>Telekomunikasi dan Jaringan (cont.)</vt:lpstr>
      <vt:lpstr>Telekomunikasi dan Jaringan (cont.)</vt:lpstr>
      <vt:lpstr>Telekomunikasi dan Jaringan (cont.)</vt:lpstr>
      <vt:lpstr>Internet, Intranet, Ekstranet </vt:lpstr>
      <vt:lpstr>Internet, Intranet, Ekstranet (cont.)</vt:lpstr>
      <vt:lpstr>Internet, Intranet, Ekstranet (cont.)</vt:lpstr>
      <vt:lpstr>Internet, Intranet, Ekstranet (cont.)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Perangkat Lunak Komputer (Software) (cont.)</dc:title>
  <dc:creator>Widi</dc:creator>
  <cp:lastModifiedBy>Widi</cp:lastModifiedBy>
  <cp:revision>1</cp:revision>
  <dcterms:created xsi:type="dcterms:W3CDTF">2012-10-09T01:49:07Z</dcterms:created>
  <dcterms:modified xsi:type="dcterms:W3CDTF">2012-10-09T01:49:42Z</dcterms:modified>
</cp:coreProperties>
</file>